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228D7-40E0-C955-FCB6-1146285FD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5EA953-1D0A-F5D9-D054-F33633A53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CFB87-CB46-BE02-8C6C-B162729BD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1211-4D6C-2EE4-4D79-418CFEEA6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8CA97-2845-2ADC-9E27-0205DCF13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3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BBA18-30CD-D8A3-0E20-D8C17C1D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944302-621A-CFBB-0C89-A55BCB0F16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C42F9-7413-9B11-7161-7DF6EA42B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A9BA6-80A6-7B79-A83A-6E4BCDE6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32D34-8999-69AD-735E-416DF2C6A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3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2B4F59-91C4-2C79-B366-ED85C48787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2CDA98-32E1-DEF0-DDCA-464065C10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3F71D-8A82-372A-DC3C-983A4D332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30485-CDB7-6DEC-95B5-66E8B386F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4D728-46E3-6DB2-1220-2B54BEF45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75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AB35A-FF34-D0AA-E180-0D63BFE14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FC9C31-32AD-A918-2EB3-34AB7A0CD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B5506-0D7C-6DBF-E300-D7475B1F1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44544E-365E-EF37-4519-785C86F9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3E4B2-D5E3-B463-306C-30CFE9B51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79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DAB98-4BC5-3EC1-779F-812408269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253A6-01CB-7CD1-B5E9-999500573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D6E1F-88D4-D967-19F0-2F27D86B4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C9D6B-0D56-2A4D-17BB-059CCD86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D87BF-0C53-90B5-A83D-C9062B47A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29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5C148A-657E-DE24-13E5-28C6D69F8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63AE1-AC08-368C-687F-67A9FD44D0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68BBE1-C525-84F9-0910-2922044FD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5A8A74-A000-D403-0536-AF1745DBA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3FE32F-024A-2A66-BD00-A3AA9ADD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0EE3D-708E-5247-E4A4-5355764D7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920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DFB5-3FD2-CCEA-2E9F-1CD8AB259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0822F8-814C-1B2A-FDE7-1622CCF93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016DC-8483-C10D-8317-BD28FE00B7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7C4EA-F8A0-8A0A-919B-0F56E22A7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E04124-9E73-CC23-5E9C-E88C39AB5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268882-38E9-F587-1E82-CBCDF46D5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F262CC-AA72-CB43-4F25-5D0A9795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AF97C4-5560-0BBF-7587-5AEAEE47E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24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C73B1-D9CF-8C8C-D695-B5D1BB2DB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8D5075-9B57-B99F-B711-01B4107E1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7F45D3-23B4-9EC4-6FBB-D9C50024F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FF2F0-3163-9B24-E606-2FE060FA5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741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1DDEFF-67C7-4702-6BF9-F1F892538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D1CD03-8CA0-00FB-AE05-97E7F902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5E4AE-1587-50DC-E471-6BEF58265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95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BFD33-7584-541F-3404-68EDD755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9991A-6049-2219-3434-A40C3E1C9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F1ACD9-2596-C71C-537B-F56B62878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3D06B-718F-E170-B495-08349C18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C0A8B-BE2D-2F14-5ACC-F911A96FF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95BA9-6934-0329-6B26-3F7DA8F8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74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EA6FA-5BA1-A38E-884F-A9118E326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933B49-14E5-4D34-5DCC-67DC67170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A2B8CE-BB54-F051-C7C8-80648977F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97AFF-1868-059D-FEE3-7338FBDE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D43FAD-62AF-AFA3-94DE-6A849CD3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7A44E0-F05E-B2FC-141A-BDB0CBD5A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9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AC70DB-5CF8-F6BB-F6CC-B78CFF5C0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21D98-274D-06E4-61CF-1D5FECCFF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7ACD0-28DD-0251-0350-8F442A05CD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F92DC6-906A-45C6-A41F-C80124C55938}" type="datetimeFigureOut">
              <a:rPr lang="en-US" smtClean="0"/>
              <a:t>5/24/2025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4092DD-855C-7399-3281-2C1F969D6E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0DC2D-5F85-20AC-E45C-8D95E1083D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0F8090-6EDB-4268-B90D-596223946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6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864B8-4225-A93A-3F74-9751D7B82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0857" y="1122363"/>
            <a:ext cx="10711543" cy="23876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Abnormal Liver Enzymes in Pregnancy: Clinical Implications and Diagnostic Challenges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BFC5CD-6721-7E4E-76D5-F8D3E9F2BE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09610"/>
            <a:ext cx="9144000" cy="1655762"/>
          </a:xfrm>
        </p:spPr>
        <p:txBody>
          <a:bodyPr/>
          <a:lstStyle/>
          <a:p>
            <a:r>
              <a:rPr lang="en-US" sz="3200" b="1" dirty="0">
                <a:solidFill>
                  <a:srgbClr val="00B0F0"/>
                </a:solidFill>
              </a:rPr>
              <a:t>Dr. Hamidreza Mahboobi</a:t>
            </a:r>
          </a:p>
          <a:p>
            <a:endParaRPr lang="en-US" dirty="0"/>
          </a:p>
          <a:p>
            <a:r>
              <a:rPr lang="en-US" dirty="0"/>
              <a:t>Assistant professor, Bushehr University of Medical Sciences</a:t>
            </a:r>
          </a:p>
        </p:txBody>
      </p:sp>
    </p:spTree>
    <p:extLst>
      <p:ext uri="{BB962C8B-B14F-4D97-AF65-F5344CB8AC3E}">
        <p14:creationId xmlns:p14="http://schemas.microsoft.com/office/powerpoint/2010/main" val="1166480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0964-9C29-6DDC-E901-715896BC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Non-Pregnancy Related Disorders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032DEED-B6E5-5A12-EDD4-7966117762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88424"/>
            <a:ext cx="9679573" cy="4825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Acute viral hepatitis (A–E)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Gallstones and cholangitis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Autoimmune hepatitis flares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Wilson’s disease, Budd–Chiari syndrome</a:t>
            </a:r>
          </a:p>
        </p:txBody>
      </p:sp>
    </p:spTree>
    <p:extLst>
      <p:ext uri="{BB962C8B-B14F-4D97-AF65-F5344CB8AC3E}">
        <p14:creationId xmlns:p14="http://schemas.microsoft.com/office/powerpoint/2010/main" val="400567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7DD11-669E-6228-5281-5879A6A08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Diagnostic Workup and Approach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093C2D8-911A-160C-9FE3-464EB7013F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94468"/>
            <a:ext cx="10380342" cy="421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History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Onset, trimester, pruritus, systemic symptoms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Labs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AST, ALT, ALP, bilirubin, platelets, INR, glucose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Imaging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US (RUQ), Doppler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Specific Tests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Bile acids, viral serologies, autoimmune panels</a:t>
            </a:r>
          </a:p>
        </p:txBody>
      </p:sp>
    </p:spTree>
    <p:extLst>
      <p:ext uri="{BB962C8B-B14F-4D97-AF65-F5344CB8AC3E}">
        <p14:creationId xmlns:p14="http://schemas.microsoft.com/office/powerpoint/2010/main" val="593050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AB703-E1DD-792F-8CB2-A85B35C5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Trimester-Based Differential Diagnosis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F07C30-D376-7E50-DA05-BEAF370C8B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697332"/>
              </p:ext>
            </p:extLst>
          </p:nvPr>
        </p:nvGraphicFramePr>
        <p:xfrm>
          <a:off x="914400" y="1690688"/>
          <a:ext cx="10515600" cy="4173476"/>
        </p:xfrm>
        <a:graphic>
          <a:graphicData uri="http://schemas.openxmlformats.org/drawingml/2006/table">
            <a:tbl>
              <a:tblPr firstRow="1">
                <a:tableStyleId>{1FECB4D8-DB02-4DC6-A0A2-4F2EBAE1DC90}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7659735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372947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 b="1" dirty="0"/>
                        <a:t>Trimester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 b="1" dirty="0"/>
                        <a:t>Likely Diagnoses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4738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 dirty="0"/>
                        <a:t>1st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/>
                        <a:t>Hyperemesis, Viral hepatitis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13729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/>
                        <a:t>2nd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 dirty="0"/>
                        <a:t>ICP, autoimmune hepatitis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8850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/>
                        <a:t>3rd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2800" dirty="0"/>
                        <a:t>ICP, HELLP, AFLP, drug-induced, gallstones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810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202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18F82-3DB0-1B1F-45FB-89B0F65BD4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Clinical Cases and Decision-Making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4602BE-FA83-3098-F1E1-4C7AB805C5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50539"/>
            <a:ext cx="10998332" cy="2701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1: 32-year-old at 34 weeks with pruritus and ↑ ALT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2: 28-year-old at 37 weeks with RUQ pain, ↑ AST/ALT, thrombocytopenia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Case 3: 20-year-old with vomiting, ↑ AST/ALT in early pregnancy</a:t>
            </a:r>
          </a:p>
        </p:txBody>
      </p:sp>
    </p:spTree>
    <p:extLst>
      <p:ext uri="{BB962C8B-B14F-4D97-AF65-F5344CB8AC3E}">
        <p14:creationId xmlns:p14="http://schemas.microsoft.com/office/powerpoint/2010/main" val="3187542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F8E10-DFFF-71C9-1BB2-69B19D1CC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General Management Considerations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7673963-E8D1-F171-8331-0E441BCDF8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396624"/>
            <a:ext cx="10885544" cy="320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Monitor maternal-fetal status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Treat underlying disease (e.g., UDCA in ICP, prompt delivery in HELLP/AFLP)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Multidisciplinary approach (OB, hepatology, ICU)</a:t>
            </a:r>
          </a:p>
        </p:txBody>
      </p:sp>
    </p:spTree>
    <p:extLst>
      <p:ext uri="{BB962C8B-B14F-4D97-AF65-F5344CB8AC3E}">
        <p14:creationId xmlns:p14="http://schemas.microsoft.com/office/powerpoint/2010/main" val="3156165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6FB-1F05-6502-2731-1BF16C51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When to Deliver?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2A832C4-B6B2-3260-E47E-74FA339EA7F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210878"/>
            <a:ext cx="10778272" cy="2436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HELLP or AFLP: Immediate delivery regardless of gestational age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ICP: Usually at 37–38 weeks if bile acids &gt;40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μmol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/L</a:t>
            </a:r>
          </a:p>
        </p:txBody>
      </p:sp>
    </p:spTree>
    <p:extLst>
      <p:ext uri="{BB962C8B-B14F-4D97-AF65-F5344CB8AC3E}">
        <p14:creationId xmlns:p14="http://schemas.microsoft.com/office/powerpoint/2010/main" val="2769066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314CA-1D88-1603-26EE-4BF5866D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Red Flags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7F9F69D-804C-70D8-A9EB-869B79D4DB9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56373"/>
            <a:ext cx="10780836" cy="424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AST/ALT &gt; 500 U/L → Think viral, drug-induced, ischemic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Coagulopathy, encephalopathy → Acute liver failure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Hypoglycemia → Suggestive of AFLP</a:t>
            </a:r>
          </a:p>
        </p:txBody>
      </p:sp>
    </p:spTree>
    <p:extLst>
      <p:ext uri="{BB962C8B-B14F-4D97-AF65-F5344CB8AC3E}">
        <p14:creationId xmlns:p14="http://schemas.microsoft.com/office/powerpoint/2010/main" val="1877024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F8D9D-3088-D161-243A-58FF1CDDC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>
                <a:solidFill>
                  <a:srgbClr val="FF0000"/>
                </a:solidFill>
              </a:rPr>
              <a:t>Learning Objectives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97222D-5E2D-7036-A4F4-DB46F78209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91333"/>
            <a:ext cx="10156372" cy="303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Understand physiological changes in liver enzymes during pregnancy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Identify key causes of liver enzyme abnormalities specific to pregnancy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Differentiate between pregnancy-specific and non-pregnancy-specific liver diseases</a:t>
            </a:r>
          </a:p>
          <a:p>
            <a:pPr marL="0" marR="0" lvl="0" indent="0" algn="l" defTabSz="914400" rtl="0" eaLnBrk="0" fontAlgn="base" latinLnBrk="0" hangingPunct="0">
              <a:lnSpc>
                <a:spcPct val="2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an approach to evaluation and management</a:t>
            </a:r>
          </a:p>
        </p:txBody>
      </p:sp>
    </p:spTree>
    <p:extLst>
      <p:ext uri="{BB962C8B-B14F-4D97-AF65-F5344CB8AC3E}">
        <p14:creationId xmlns:p14="http://schemas.microsoft.com/office/powerpoint/2010/main" val="2849409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252D9CE-BD73-97ED-0A49-99CBD1541B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5492" y="1026197"/>
            <a:ext cx="11901015" cy="431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“What are the normal physiological changes in liver function tests during pregnancy?”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“How would you evaluate a pregnant woman with elevated AST and ALT?”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“Can you name 3 liver diseases that are unique to pregnancy?”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“What are the most dangerous causes of abnormal liver enzymes in late pregnancy?”</a:t>
            </a:r>
          </a:p>
        </p:txBody>
      </p:sp>
    </p:spTree>
    <p:extLst>
      <p:ext uri="{BB962C8B-B14F-4D97-AF65-F5344CB8AC3E}">
        <p14:creationId xmlns:p14="http://schemas.microsoft.com/office/powerpoint/2010/main" val="4131605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3C9DF-3DF3-CF34-D2A1-D7AE04430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72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rgbClr val="FF0000"/>
                </a:solidFill>
              </a:rPr>
              <a:t>Normal Physiological Changes in LFTs in Pregnancy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C613C1FA-AF95-1CA9-0960-72D0287708E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061757"/>
            <a:ext cx="9933104" cy="387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ALP: ↑ due to placental isoenzyme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ALT, AST: Normal or slight decrease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Albumin: ↓ (hemodilution)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GGT &amp; bilirubin: Usually normal or slightly decreased</a:t>
            </a:r>
          </a:p>
        </p:txBody>
      </p:sp>
    </p:spTree>
    <p:extLst>
      <p:ext uri="{BB962C8B-B14F-4D97-AF65-F5344CB8AC3E}">
        <p14:creationId xmlns:p14="http://schemas.microsoft.com/office/powerpoint/2010/main" val="3567089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4A01E-0C79-4168-7EFF-BA5F41AEF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983686" cy="1325563"/>
          </a:xfrm>
        </p:spPr>
        <p:txBody>
          <a:bodyPr>
            <a:normAutofit fontScale="90000"/>
          </a:bodyPr>
          <a:lstStyle/>
          <a:p>
            <a:r>
              <a:rPr lang="en-US" sz="4900" b="1" dirty="0">
                <a:solidFill>
                  <a:srgbClr val="FF0000"/>
                </a:solidFill>
              </a:rPr>
              <a:t>Classification of Liver Disorders in Pregnancy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B06E6D7C-0F6C-AB5A-C2E6-929C7A30AA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873610"/>
              </p:ext>
            </p:extLst>
          </p:nvPr>
        </p:nvGraphicFramePr>
        <p:xfrm>
          <a:off x="1099456" y="1690688"/>
          <a:ext cx="10722430" cy="4278085"/>
        </p:xfrm>
        <a:graphic>
          <a:graphicData uri="http://schemas.openxmlformats.org/drawingml/2006/table">
            <a:tbl>
              <a:tblPr firstRow="1">
                <a:tableStyleId>{17292A2E-F333-43FB-9621-5CBBE7FDCDCB}</a:tableStyleId>
              </a:tblPr>
              <a:tblGrid>
                <a:gridCol w="5361215">
                  <a:extLst>
                    <a:ext uri="{9D8B030D-6E8A-4147-A177-3AD203B41FA5}">
                      <a16:colId xmlns:a16="http://schemas.microsoft.com/office/drawing/2014/main" val="4037404309"/>
                    </a:ext>
                  </a:extLst>
                </a:gridCol>
                <a:gridCol w="5361215">
                  <a:extLst>
                    <a:ext uri="{9D8B030D-6E8A-4147-A177-3AD203B41FA5}">
                      <a16:colId xmlns:a16="http://schemas.microsoft.com/office/drawing/2014/main" val="3026434158"/>
                    </a:ext>
                  </a:extLst>
                </a:gridCol>
              </a:tblGrid>
              <a:tr h="855617"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Pregnancy-Related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3200" b="1" dirty="0">
                          <a:solidFill>
                            <a:schemeClr val="tx1"/>
                          </a:solidFill>
                        </a:rPr>
                        <a:t>Non-Pregnancy-Related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0315078"/>
                  </a:ext>
                </a:extLst>
              </a:tr>
              <a:tr h="855617">
                <a:tc>
                  <a:txBody>
                    <a:bodyPr/>
                    <a:lstStyle/>
                    <a:p>
                      <a:r>
                        <a:rPr lang="en-US" sz="2400"/>
                        <a:t>Hyperemesis gravidarum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Viral hepatitis (A–E)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06789053"/>
                  </a:ext>
                </a:extLst>
              </a:tr>
              <a:tr h="855617">
                <a:tc>
                  <a:txBody>
                    <a:bodyPr/>
                    <a:lstStyle/>
                    <a:p>
                      <a:r>
                        <a:rPr lang="en-US" sz="2400" dirty="0"/>
                        <a:t>Intrahepatic cholestasis of pregnancy (ICP)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Drug-induced hepatotoxicity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3823460"/>
                  </a:ext>
                </a:extLst>
              </a:tr>
              <a:tr h="855617">
                <a:tc>
                  <a:txBody>
                    <a:bodyPr/>
                    <a:lstStyle/>
                    <a:p>
                      <a:r>
                        <a:rPr lang="en-US" sz="2400" dirty="0"/>
                        <a:t>HELLP syndrome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/>
                        <a:t>Autoimmune hepatitis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93961500"/>
                  </a:ext>
                </a:extLst>
              </a:tr>
              <a:tr h="855617">
                <a:tc>
                  <a:txBody>
                    <a:bodyPr/>
                    <a:lstStyle/>
                    <a:p>
                      <a:r>
                        <a:rPr lang="en-US" sz="2400"/>
                        <a:t>Acute fatty liver of pregnancy (AFLP)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Gallstone disease, Budd–Chiari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2528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798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90E8C-4855-D2A0-4449-2A03C6372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Hyperemesis gravidarum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2089B9D-936D-1464-EE1E-060360C393C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83177"/>
            <a:ext cx="6364243" cy="4248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Timeline: 1st trimester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LFT: Mild ↑ AST/ALT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feature: Ketosis, dehydration</a:t>
            </a:r>
          </a:p>
        </p:txBody>
      </p:sp>
    </p:spTree>
    <p:extLst>
      <p:ext uri="{BB962C8B-B14F-4D97-AF65-F5344CB8AC3E}">
        <p14:creationId xmlns:p14="http://schemas.microsoft.com/office/powerpoint/2010/main" val="4001592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BDFDC-28DD-08FE-891F-6A8639370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Intrahepatic Cholestasis of Pregnancy (ICP)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86B2516-F05F-800F-0699-87F2AA520E4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027906"/>
            <a:ext cx="6993581" cy="5287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2nd/3rd trimester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↑↑ Bile acids, mild ↑ ALT/AST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Pruritus, no rash</a:t>
            </a:r>
          </a:p>
        </p:txBody>
      </p:sp>
    </p:spTree>
    <p:extLst>
      <p:ext uri="{BB962C8B-B14F-4D97-AF65-F5344CB8AC3E}">
        <p14:creationId xmlns:p14="http://schemas.microsoft.com/office/powerpoint/2010/main" val="727872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7B747-99F7-670C-20B3-B350F4B5A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Preeclampsia/HELLP syndrome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30494C3-8235-B92C-3649-1FC953549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99626"/>
            <a:ext cx="10631437" cy="476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Hemolysis, Elevated Liver enzymes, Low Platelets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Severe ↑ AST/ALT, ↑ LDH, ↓ Platelets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May lead to DIC, hepatic rupture</a:t>
            </a:r>
          </a:p>
        </p:txBody>
      </p:sp>
    </p:spTree>
    <p:extLst>
      <p:ext uri="{BB962C8B-B14F-4D97-AF65-F5344CB8AC3E}">
        <p14:creationId xmlns:p14="http://schemas.microsoft.com/office/powerpoint/2010/main" val="219667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F758-4A66-CDE2-AAD8-1F11B67E7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Acute Fatty Liver of Pregnancy (AFLP)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3D06D3B-C147-805E-BF1B-58D6EE9019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32284"/>
            <a:ext cx="10982237" cy="476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3rd trimester, life-threatening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↑↑ AST/ALT, ↑ bilirubin, hypoglycemia, coagulopathy</a:t>
            </a:r>
          </a:p>
          <a:p>
            <a:pPr marL="0" marR="0" lvl="0" indent="0" algn="l" defTabSz="914400" rtl="0" eaLnBrk="0" fontAlgn="base" latinLnBrk="0" hangingPunct="0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Requires ICU care, immediate delivery</a:t>
            </a:r>
          </a:p>
        </p:txBody>
      </p:sp>
    </p:spTree>
    <p:extLst>
      <p:ext uri="{BB962C8B-B14F-4D97-AF65-F5344CB8AC3E}">
        <p14:creationId xmlns:p14="http://schemas.microsoft.com/office/powerpoint/2010/main" val="557185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531</Words>
  <Application>Microsoft Office PowerPoint</Application>
  <PresentationFormat>Widescreen</PresentationFormat>
  <Paragraphs>79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Abnormal Liver Enzymes in Pregnancy: Clinical Implications and Diagnostic Challenges</vt:lpstr>
      <vt:lpstr>Learning Objectives</vt:lpstr>
      <vt:lpstr>PowerPoint Presentation</vt:lpstr>
      <vt:lpstr>Normal Physiological Changes in LFTs in Pregnancy</vt:lpstr>
      <vt:lpstr>Classification of Liver Disorders in Pregnancy</vt:lpstr>
      <vt:lpstr>Hyperemesis gravidarum</vt:lpstr>
      <vt:lpstr>Intrahepatic Cholestasis of Pregnancy (ICP)</vt:lpstr>
      <vt:lpstr>Preeclampsia/HELLP syndrome</vt:lpstr>
      <vt:lpstr>Acute Fatty Liver of Pregnancy (AFLP)</vt:lpstr>
      <vt:lpstr>Non-Pregnancy Related Disorders</vt:lpstr>
      <vt:lpstr>Diagnostic Workup and Approach</vt:lpstr>
      <vt:lpstr>Trimester-Based Differential Diagnosis</vt:lpstr>
      <vt:lpstr>Clinical Cases and Decision-Making</vt:lpstr>
      <vt:lpstr>General Management Considerations</vt:lpstr>
      <vt:lpstr>When to Deliver?</vt:lpstr>
      <vt:lpstr>Red Flags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Hamidreza Mahboobi</dc:creator>
  <cp:lastModifiedBy>Hamidreza Mahboobi</cp:lastModifiedBy>
  <cp:revision>2</cp:revision>
  <dcterms:created xsi:type="dcterms:W3CDTF">2025-05-24T09:22:00Z</dcterms:created>
  <dcterms:modified xsi:type="dcterms:W3CDTF">2025-05-24T10:46:27Z</dcterms:modified>
</cp:coreProperties>
</file>