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ED71A-4636-5131-FE9B-E5AC8355E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2BD93-08E2-113C-9ABE-F5DBA7DA6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903F1-A1A1-25CC-778D-386884EC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6EE64-4408-90DD-08DD-44E2070A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8AD78-DE5F-A4EC-DC94-41D0FF12E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4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A33E-DCDD-AB8A-3391-5BD961531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E32B29-03F0-E9EB-0ABA-06307018E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CCF04-9283-6058-4190-890F9ECE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64ED-482F-86F0-6531-DB96EE57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26FDF-8AB4-C0AE-1DAB-7DA088FB1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1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B84957-F4EB-1EAD-4601-5025E4B0E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DB861-21D7-0DA6-7CCA-DEC949969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F94CC-17A6-EF10-05DC-961A3E091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F0124-44FF-F10A-C43B-05CF5430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5A18A-4D87-3623-F74B-5F1AC539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7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170EA-1499-A6E8-9AFE-59A2235D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4C3C-2B8A-117B-1298-9DBFB733B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042CE-8783-5205-C66C-030894670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AD054-8C9E-F3FD-7CBE-F487F5E6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3EF8E-0FFF-D17E-340C-BD378C798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0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2220-C6E8-395D-ACF3-3AEFAB0A7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BFDCF-D5E6-C2B6-5769-5FB44CBEA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ACD8-34A8-D7FD-B85A-C3A90373F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50B11-B83F-C480-D815-55166D9AA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85AAF-B07F-2B04-A2CD-375DDD0C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8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0267-4BC3-BC1D-4EA5-16B22FAD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E9CD7-F24E-92F4-A02B-B8F3D2E3F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DAA9F-1946-DB54-C2E8-7B8E62FDC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0C3A8-D124-D49A-D490-10088331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E1FEB-88E4-CE37-6320-B67D91D3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BE576-3907-E7C6-AEB0-744FE33A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9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41B04-A686-4DEE-7B4B-4611387E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E6728-9D3A-2B85-284A-DBBF69F99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13C63-8B7C-168B-FA8C-1A531EA56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13A93-A2E2-5FF6-27F1-3F33E2D8B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9D43B-7303-476F-5E7B-F9C3AF064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6B0510-8D5D-FD1D-59DD-F3E4EC252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4C19A-C570-1D54-8E1B-130DA3D6E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6CECD-F0BE-78B1-3D6A-CDCCA7BC4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FB4C1-CAB4-A014-A510-0C85EAEA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B374FA-9782-7817-83C6-A972A224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EE3F9-5AB6-9767-42EB-2E44BD8E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81B1F-FAAC-D943-6A69-0F2C34AE5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1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DC45AC-543B-74FB-5F84-0ADD7AB5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533C1A-189C-38A5-FC0D-CAB809A5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F8D02-749B-AC2C-2E80-996BF0BFC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F649-CE62-F772-CCA0-65E98E15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A9F38-5A90-93AC-8E7E-0300ECDE7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1AB489-C8BA-D87E-CDEF-E2CDF4880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F1396-CE93-FB7A-97AB-A112D720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C410A-1354-9540-DFBC-D1BF1C3E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C1084-34F2-D13D-F837-D2C68D32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52F-844C-DDD0-4E33-4DC721EC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BB4DE6-2AE4-7064-252D-77E1D5F6F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13D8E-8AF7-D70F-BB24-EE91819C8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40D64-D89C-526B-9D6A-92025FF9D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CC74-8CD0-8C1D-ACF1-B8EF3D399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E567D-7A71-6174-561A-2903DC5F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8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8CD3C-8522-1DA7-6170-1FEA5272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47FDA-13C4-0D55-AB6F-BF8304644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9DFC3-B790-5A96-B6BC-F2CFE4E54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ED6D08-7FBC-47AF-9245-0BA55A0A970B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C6247-34FA-8FF1-4150-5C5E55426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B585D-74BB-A89A-0A39-4E4828A5C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EC64AD-5E7F-4653-9181-9B2A5C10E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9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1AD7C-4F77-F367-8B98-9E27D33B3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286" y="676048"/>
            <a:ext cx="10308771" cy="188209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Wilson Disease: Clinical Features, Diagnosis, and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4719F7-63A6-3C3E-12F5-F8A034B1E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70C0"/>
                </a:solidFill>
              </a:rPr>
              <a:t>Dr. Hamidreza Mahboobi</a:t>
            </a:r>
          </a:p>
          <a:p>
            <a:endParaRPr lang="en-US" dirty="0"/>
          </a:p>
          <a:p>
            <a:r>
              <a:rPr lang="en-US" dirty="0"/>
              <a:t>Assistant professor, Bushehr university of medical sciences</a:t>
            </a:r>
          </a:p>
        </p:txBody>
      </p:sp>
    </p:spTree>
    <p:extLst>
      <p:ext uri="{BB962C8B-B14F-4D97-AF65-F5344CB8AC3E}">
        <p14:creationId xmlns:p14="http://schemas.microsoft.com/office/powerpoint/2010/main" val="80472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377B-E145-C5EC-1A47-29AEB0C01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Ophthalmologic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2463319-9381-A716-EE63-D5E0CF0930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4297249"/>
            <a:ext cx="9916497" cy="205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Kayser–Fleischer rings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(present in &gt;90% with neuro signs)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Sunflower cataracts (less common)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2CD601-774F-A387-1FB2-56252B5A7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283" y="501533"/>
            <a:ext cx="4294414" cy="36422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E412A7-AB40-91AE-7459-03BA46BE9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8822" y="2258899"/>
            <a:ext cx="28575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35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4FE2-8CD6-CC04-D730-C6E14F88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Other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A8C4A72-E20E-294D-564A-4100022AF8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98214"/>
            <a:ext cx="8092280" cy="400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Hemolytic anemia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Renal tubular acidosis, nephrolithiasis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Cardiomyopathy</a:t>
            </a:r>
          </a:p>
        </p:txBody>
      </p:sp>
    </p:spTree>
    <p:extLst>
      <p:ext uri="{BB962C8B-B14F-4D97-AF65-F5344CB8AC3E}">
        <p14:creationId xmlns:p14="http://schemas.microsoft.com/office/powerpoint/2010/main" val="357848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D6339-BE2B-C2ED-14D3-4BEBC0431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800" b="1" dirty="0">
                <a:solidFill>
                  <a:srgbClr val="FF0000"/>
                </a:solidFill>
              </a:rPr>
              <a:t>Diagnostic Criteria (Leipzig Scoring System)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6AEE-7CF1-626C-3E07-4DCED107F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Points assigned for: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Serum ceruloplasmin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24-hour urinary copper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Liver biopsy (hepatic copper &gt;250 </a:t>
            </a:r>
            <a:r>
              <a:rPr lang="el-GR" sz="3200" dirty="0"/>
              <a:t>μ</a:t>
            </a:r>
            <a:r>
              <a:rPr lang="en-US" sz="3200" dirty="0"/>
              <a:t>g/g dry weight)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Genetic testing (ATP7B)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Kayser–Fleischer rings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88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4A1F-15C8-C43F-2EBF-94F17EA1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Lab &amp; Imaging Summary Table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6EAD44-128E-7B64-A3BD-841035C021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478029"/>
              </p:ext>
            </p:extLst>
          </p:nvPr>
        </p:nvGraphicFramePr>
        <p:xfrm>
          <a:off x="838200" y="1913414"/>
          <a:ext cx="10515600" cy="396240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370789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944796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Test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Expected Result in WD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2188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Serum ceruloplasmin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↓ &lt;20 mg/dL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3826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24h urine copper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↑ &gt;100 µg/24h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874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Liver enzymes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Mild ↑ AST/ALT, ALP/total bili ratio 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0558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Slit-lamp exam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Kayser–Fleischer rings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7063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800"/>
                        <a:t>MRI brain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"Face of the giant panda" sign in midbrain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038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849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ABD67-D7A0-00EA-5D84-7C6D5229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Clinical Vignettes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FD1BD06-FF90-A4E8-9E63-3981296A75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96624"/>
            <a:ext cx="10704662" cy="32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 1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19-year-old with fatigue, ALT 96, ceruloplasmin 10, KF rings present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 2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12-year-old boy with behavioral changes and tremor, normal LFTs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 3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24-year-old woman with ALF, low ceruloplasmin, hemolysis</a:t>
            </a:r>
          </a:p>
        </p:txBody>
      </p:sp>
    </p:spTree>
    <p:extLst>
      <p:ext uri="{BB962C8B-B14F-4D97-AF65-F5344CB8AC3E}">
        <p14:creationId xmlns:p14="http://schemas.microsoft.com/office/powerpoint/2010/main" val="731879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5D24B-AAA2-417F-DA16-9B73D5713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Differential Diagnosis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2CDD68D-FF99-BA79-AB1A-10EBBCFEBF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703842"/>
            <a:ext cx="7037504" cy="459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Autoimmune hepatitis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Hemochromatosis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Alpha-1 antitrypsin deficiency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Chronic viral hepatitis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Drug-induced liver injury</a:t>
            </a:r>
          </a:p>
        </p:txBody>
      </p:sp>
    </p:spTree>
    <p:extLst>
      <p:ext uri="{BB962C8B-B14F-4D97-AF65-F5344CB8AC3E}">
        <p14:creationId xmlns:p14="http://schemas.microsoft.com/office/powerpoint/2010/main" val="880406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430-6B4B-176B-DE68-78AC2F7FD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Treatment Strategy Overview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DC9C12A-0D36-3A94-4AFE-750065B605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54415"/>
            <a:ext cx="655686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Copper chelators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D-penicillamine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(first-line, but many side effects)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Trientine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(preferred in penicillamine-intolerant patients)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Zinc salts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Blocks intestinal copper absorption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 for maintenance or presymptomatic siblings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Liver transplantation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fulminant hepatic failure or end-stage liver disease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96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8EA24-6C99-262F-4951-E9D7C56B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Monitoring Therapy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246EBF2-C046-E748-787D-7FA2CFFE52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94467"/>
            <a:ext cx="8268610" cy="4213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Serial 24h urinary copper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CBC, renal function (especially with penicillamine)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Liver function tests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Monitor neurologic and psychiatric symptoms</a:t>
            </a:r>
          </a:p>
        </p:txBody>
      </p:sp>
    </p:spTree>
    <p:extLst>
      <p:ext uri="{BB962C8B-B14F-4D97-AF65-F5344CB8AC3E}">
        <p14:creationId xmlns:p14="http://schemas.microsoft.com/office/powerpoint/2010/main" val="1459924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A919-2FEA-7250-D8A7-6F70EEDC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Special Considerations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ACCD727-4DF5-F6CC-4C8E-60F6B44B7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23422"/>
            <a:ext cx="10776857" cy="2955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Pregnancy: Continue zinc therapy if possible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Family screening: Siblings require genetic testing and/or biochemical screening</a:t>
            </a:r>
          </a:p>
        </p:txBody>
      </p:sp>
    </p:spTree>
    <p:extLst>
      <p:ext uri="{BB962C8B-B14F-4D97-AF65-F5344CB8AC3E}">
        <p14:creationId xmlns:p14="http://schemas.microsoft.com/office/powerpoint/2010/main" val="1154733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DE7CF-E6B6-E5F5-1D75-758F46E9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Summary &amp; Take-Home Messages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1B2E16E-0DCC-1AAD-AAF0-FFB1DF9DFC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19787"/>
            <a:ext cx="10646229" cy="2563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Wilson disease is a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treatable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but potentially fatal metabolic liver disease.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Always consider in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young patients with liver disease or neuropsychiatric symptoms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Early diagnosis prevents progression and allows for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excellent prognosis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Family screening is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mandatory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due to autosomal recessive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inheritance.</a:t>
            </a:r>
          </a:p>
        </p:txBody>
      </p:sp>
    </p:spTree>
    <p:extLst>
      <p:ext uri="{BB962C8B-B14F-4D97-AF65-F5344CB8AC3E}">
        <p14:creationId xmlns:p14="http://schemas.microsoft.com/office/powerpoint/2010/main" val="257616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7B432-DE3D-3098-AEA3-A9E52CA9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3BE3C-6355-8C18-7139-F626425A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At the end of this session, students should be able to:</a:t>
            </a:r>
            <a:endParaRPr lang="fa-IR" dirty="0"/>
          </a:p>
          <a:p>
            <a:pPr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Understand the pathophysiology and genetics of Wilson disease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Recognize the spectrum of clinical manifestations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Apply appropriate diagnostic tests and 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Outline treatment strategies and follow-up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71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C6EF-688F-3943-0158-6E64C673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300" b="1" dirty="0">
                <a:solidFill>
                  <a:srgbClr val="FF0000"/>
                </a:solidFill>
              </a:rPr>
              <a:t>Red Flags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83B5338-DF7E-7102-03D1-2DBB1FBD00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77910"/>
            <a:ext cx="1144255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Coombs-negative hemolytic anemia + liver failure → Think Wilson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ALP/total bilirubin ratio &lt;4 in ALF → Suggestive of Wilson disease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Symptoms in adolescence with basal ganglia signs → Suspect Wilson</a:t>
            </a:r>
          </a:p>
        </p:txBody>
      </p:sp>
    </p:spTree>
    <p:extLst>
      <p:ext uri="{BB962C8B-B14F-4D97-AF65-F5344CB8AC3E}">
        <p14:creationId xmlns:p14="http://schemas.microsoft.com/office/powerpoint/2010/main" val="3031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91D2-39E9-8558-1BB7-A06771739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2542" cy="1325563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Opening Questions to Stimulate Thought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41F978A-E88B-0147-03F9-C908D42FDA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55221"/>
            <a:ext cx="9583714" cy="4092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“What is the most common age group for Wilson disease presentation?”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“Which organs are primarily involved in Wilson disease?”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“What laboratory test is most reliable for diagnosing Wilson disease?”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“How do you differentiate Wilson disease from autoimmune hepatitis or hemochromatosis?”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“Should family members of a Wilson patient be screened?”</a:t>
            </a:r>
          </a:p>
        </p:txBody>
      </p:sp>
    </p:spTree>
    <p:extLst>
      <p:ext uri="{BB962C8B-B14F-4D97-AF65-F5344CB8AC3E}">
        <p14:creationId xmlns:p14="http://schemas.microsoft.com/office/powerpoint/2010/main" val="16669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94A2D-C299-F919-B27E-F2E8A104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ATP7B Gene and Copper Metabolism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BB7E361-F41B-FB4D-0F3F-F711612FB3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96624"/>
            <a:ext cx="10184198" cy="32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Autosomal recessive mutation in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ATP7B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Defective incorporation of copper into ceruloplasmin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Impaired biliary copper excretion → accumulation in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liver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brain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cornea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0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FC1A3-D624-77C0-A406-11975D8C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Copper Metabolism Overview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8DEB03C-6570-A474-4D13-AD41247CF1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084048"/>
            <a:ext cx="9930924" cy="268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Dietary copper absorbed in small intestine → bound to albumin → transported to liver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Normal: Copper excreted via bile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Wilson: Free copper accumulates → oxidative damage</a:t>
            </a:r>
          </a:p>
        </p:txBody>
      </p:sp>
    </p:spTree>
    <p:extLst>
      <p:ext uri="{BB962C8B-B14F-4D97-AF65-F5344CB8AC3E}">
        <p14:creationId xmlns:p14="http://schemas.microsoft.com/office/powerpoint/2010/main" val="171257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EC1B-9C62-D82C-5CAF-3FBBC64E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Epidemiology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71D2776-6D00-2B54-9BFC-52576FC12B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69317"/>
            <a:ext cx="7388561" cy="486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Prevalence: 1 in 30,000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Carrier frequency: ~1 in 90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Age of onset: 5–35 years (but variable)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penetrance in younger individuals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gender predilection</a:t>
            </a:r>
          </a:p>
        </p:txBody>
      </p:sp>
    </p:spTree>
    <p:extLst>
      <p:ext uri="{BB962C8B-B14F-4D97-AF65-F5344CB8AC3E}">
        <p14:creationId xmlns:p14="http://schemas.microsoft.com/office/powerpoint/2010/main" val="136371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DE1F-156E-F65F-8EE1-B9FF8C0CA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Organ System Involvement (Hepatic)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3ED340-715B-1D85-C29C-074C454A83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25299"/>
            <a:ext cx="9882834" cy="375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Asymptomatic transaminase elevation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Acute hepatitis, chronic hepatitis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Fulminant hepatic failure (especially with Coombs-negative hemolysis)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Cirrhosis</a:t>
            </a:r>
          </a:p>
        </p:txBody>
      </p:sp>
    </p:spTree>
    <p:extLst>
      <p:ext uri="{BB962C8B-B14F-4D97-AF65-F5344CB8AC3E}">
        <p14:creationId xmlns:p14="http://schemas.microsoft.com/office/powerpoint/2010/main" val="4169500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A2F5B-9EF9-CD33-E570-A75A03BA8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Neurologic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BFF24B3-ED61-58FE-6A30-72AA81F650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50225"/>
            <a:ext cx="9949134" cy="290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Dysarthria, dystonia, tremor, parkinsonism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Gait instability, pseudobulbar palsy</a:t>
            </a:r>
          </a:p>
        </p:txBody>
      </p:sp>
    </p:spTree>
    <p:extLst>
      <p:ext uri="{BB962C8B-B14F-4D97-AF65-F5344CB8AC3E}">
        <p14:creationId xmlns:p14="http://schemas.microsoft.com/office/powerpoint/2010/main" val="181771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523E-B955-C720-51D6-EC784962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Psychiatric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F0DE0A-903A-67DF-D9FB-A451016A20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53752"/>
            <a:ext cx="6563015" cy="429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Personality changes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Depression, psychosis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Cognitive decline</a:t>
            </a:r>
          </a:p>
        </p:txBody>
      </p:sp>
    </p:spTree>
    <p:extLst>
      <p:ext uri="{BB962C8B-B14F-4D97-AF65-F5344CB8AC3E}">
        <p14:creationId xmlns:p14="http://schemas.microsoft.com/office/powerpoint/2010/main" val="876325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621</Words>
  <Application>Microsoft Office PowerPoint</Application>
  <PresentationFormat>Widescreen</PresentationFormat>
  <Paragraphs>109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Aptos</vt:lpstr>
      <vt:lpstr>Aptos Display</vt:lpstr>
      <vt:lpstr>Arial</vt:lpstr>
      <vt:lpstr>Office Theme</vt:lpstr>
      <vt:lpstr>Wilson Disease: Clinical Features, Diagnosis, and Management</vt:lpstr>
      <vt:lpstr>Learning Objectives</vt:lpstr>
      <vt:lpstr>Opening Questions to Stimulate Thought</vt:lpstr>
      <vt:lpstr>ATP7B Gene and Copper Metabolism</vt:lpstr>
      <vt:lpstr>Copper Metabolism Overview</vt:lpstr>
      <vt:lpstr>Epidemiology</vt:lpstr>
      <vt:lpstr>Organ System Involvement (Hepatic)</vt:lpstr>
      <vt:lpstr>Neurologic</vt:lpstr>
      <vt:lpstr>Psychiatric</vt:lpstr>
      <vt:lpstr>Ophthalmologic</vt:lpstr>
      <vt:lpstr>Other</vt:lpstr>
      <vt:lpstr>Diagnostic Criteria (Leipzig Scoring System)</vt:lpstr>
      <vt:lpstr>Lab &amp; Imaging Summary Table</vt:lpstr>
      <vt:lpstr>Clinical Vignettes</vt:lpstr>
      <vt:lpstr>Differential Diagnosis</vt:lpstr>
      <vt:lpstr>Treatment Strategy Overview</vt:lpstr>
      <vt:lpstr>Monitoring Therapy</vt:lpstr>
      <vt:lpstr>Special Considerations</vt:lpstr>
      <vt:lpstr>Summary &amp; Take-Home Messages</vt:lpstr>
      <vt:lpstr>Red Flags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Hamidreza Mahboobi</dc:creator>
  <cp:lastModifiedBy>Hamidreza Mahboobi</cp:lastModifiedBy>
  <cp:revision>2</cp:revision>
  <dcterms:created xsi:type="dcterms:W3CDTF">2025-05-24T10:48:58Z</dcterms:created>
  <dcterms:modified xsi:type="dcterms:W3CDTF">2025-05-24T22:21:19Z</dcterms:modified>
</cp:coreProperties>
</file>