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1" r:id="rId24"/>
    <p:sldId id="282" r:id="rId25"/>
    <p:sldId id="283" r:id="rId26"/>
    <p:sldId id="279" r:id="rId27"/>
    <p:sldId id="284" r:id="rId28"/>
    <p:sldId id="285" r:id="rId29"/>
    <p:sldId id="280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300" r:id="rId39"/>
    <p:sldId id="301" r:id="rId40"/>
    <p:sldId id="302" r:id="rId41"/>
    <p:sldId id="303" r:id="rId42"/>
    <p:sldId id="304" r:id="rId43"/>
    <p:sldId id="309" r:id="rId44"/>
    <p:sldId id="299" r:id="rId45"/>
    <p:sldId id="310" r:id="rId46"/>
    <p:sldId id="311" r:id="rId47"/>
    <p:sldId id="312" r:id="rId48"/>
    <p:sldId id="313" r:id="rId49"/>
    <p:sldId id="305" r:id="rId50"/>
    <p:sldId id="314" r:id="rId51"/>
    <p:sldId id="298" r:id="rId52"/>
    <p:sldId id="295" r:id="rId53"/>
    <p:sldId id="294" r:id="rId54"/>
    <p:sldId id="315" r:id="rId55"/>
    <p:sldId id="316" r:id="rId56"/>
    <p:sldId id="308" r:id="rId57"/>
    <p:sldId id="317" r:id="rId58"/>
    <p:sldId id="296" r:id="rId59"/>
    <p:sldId id="318" r:id="rId60"/>
    <p:sldId id="319" r:id="rId61"/>
    <p:sldId id="320" r:id="rId62"/>
    <p:sldId id="321" r:id="rId63"/>
    <p:sldId id="307" r:id="rId64"/>
    <p:sldId id="322" r:id="rId65"/>
    <p:sldId id="297" r:id="rId66"/>
    <p:sldId id="323" r:id="rId67"/>
    <p:sldId id="324" r:id="rId68"/>
    <p:sldId id="325" r:id="rId69"/>
    <p:sldId id="306" r:id="rId70"/>
    <p:sldId id="326" r:id="rId7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CFC2-2EEE-4644-8E24-2AF2BA94E49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A21BAE2-12F8-48DE-B97F-274722D9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796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CFC2-2EEE-4644-8E24-2AF2BA94E49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A21BAE2-12F8-48DE-B97F-274722D9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202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CFC2-2EEE-4644-8E24-2AF2BA94E49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A21BAE2-12F8-48DE-B97F-274722D9D23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6509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CFC2-2EEE-4644-8E24-2AF2BA94E49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A21BAE2-12F8-48DE-B97F-274722D9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948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CFC2-2EEE-4644-8E24-2AF2BA94E49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A21BAE2-12F8-48DE-B97F-274722D9D23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8155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CFC2-2EEE-4644-8E24-2AF2BA94E49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A21BAE2-12F8-48DE-B97F-274722D9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717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CFC2-2EEE-4644-8E24-2AF2BA94E49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BAE2-12F8-48DE-B97F-274722D9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29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CFC2-2EEE-4644-8E24-2AF2BA94E49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BAE2-12F8-48DE-B97F-274722D9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9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CFC2-2EEE-4644-8E24-2AF2BA94E49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BAE2-12F8-48DE-B97F-274722D9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37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CFC2-2EEE-4644-8E24-2AF2BA94E49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A21BAE2-12F8-48DE-B97F-274722D9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448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CFC2-2EEE-4644-8E24-2AF2BA94E49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A21BAE2-12F8-48DE-B97F-274722D9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4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CFC2-2EEE-4644-8E24-2AF2BA94E49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A21BAE2-12F8-48DE-B97F-274722D9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76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CFC2-2EEE-4644-8E24-2AF2BA94E49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BAE2-12F8-48DE-B97F-274722D9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83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CFC2-2EEE-4644-8E24-2AF2BA94E49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BAE2-12F8-48DE-B97F-274722D9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27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CFC2-2EEE-4644-8E24-2AF2BA94E49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BAE2-12F8-48DE-B97F-274722D9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8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CFC2-2EEE-4644-8E24-2AF2BA94E49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A21BAE2-12F8-48DE-B97F-274722D9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571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CCFC2-2EEE-4644-8E24-2AF2BA94E49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A21BAE2-12F8-48DE-B97F-274722D9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4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2061" y="2012499"/>
            <a:ext cx="8679915" cy="967994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Diseases of small bowel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86" y="3877508"/>
            <a:ext cx="8673427" cy="264521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Hamidreza Mahboobi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Assistant professor of gastroenterology and hepatology</a:t>
            </a: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Fellowship of EUS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Bushehr University of Medical Sciences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82061" y="1623993"/>
            <a:ext cx="8679915" cy="388506"/>
          </a:xfrm>
          <a:prstGeom prst="rect">
            <a:avLst/>
          </a:prstGeom>
        </p:spPr>
        <p:txBody>
          <a:bodyPr vert="horz" lIns="228600" tIns="228600" rIns="228600" bIns="0" rtlCol="0" anchor="b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Name Of God</a:t>
            </a:r>
            <a:br>
              <a:rPr lang="en-US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34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6" y="674910"/>
            <a:ext cx="8911687" cy="1280890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616" y="803186"/>
            <a:ext cx="7778496" cy="52486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Chronic autoimmune disorder of the small intestine.</a:t>
            </a:r>
          </a:p>
          <a:p>
            <a:pPr marL="0" indent="0">
              <a:buNone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Triggered by ingestion of gluten</a:t>
            </a:r>
          </a:p>
          <a:p>
            <a:pPr marL="0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(wheat, barley, rye).</a:t>
            </a:r>
          </a:p>
          <a:p>
            <a:pPr marL="0" indent="0">
              <a:buNone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Leads to malabsorption and nutrient deficiencies.</a:t>
            </a:r>
          </a:p>
        </p:txBody>
      </p:sp>
    </p:spTree>
    <p:extLst>
      <p:ext uri="{BB962C8B-B14F-4D97-AF65-F5344CB8AC3E}">
        <p14:creationId xmlns:p14="http://schemas.microsoft.com/office/powerpoint/2010/main" val="804441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081" y="1587925"/>
            <a:ext cx="3974591" cy="2456442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Pathophysiology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672" y="625856"/>
            <a:ext cx="7973568" cy="56062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Autoimmune reaction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Gluten peptides trigger T-cell mediated immune response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Villous atrophy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Flattening of small intestinal villi → decreased absorptive surface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Crypt hyperplasia and intraepithelial lymphocytosis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Impaired absorption of fats, vitamins, and minerals</a:t>
            </a:r>
          </a:p>
        </p:txBody>
      </p:sp>
    </p:spTree>
    <p:extLst>
      <p:ext uri="{BB962C8B-B14F-4D97-AF65-F5344CB8AC3E}">
        <p14:creationId xmlns:p14="http://schemas.microsoft.com/office/powerpoint/2010/main" val="4171053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9325" y="715550"/>
            <a:ext cx="8911687" cy="1280890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Genetics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849" y="790994"/>
            <a:ext cx="7717535" cy="52486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Strongly associated with HLA-DQ2 and</a:t>
            </a: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HLA-DQ8 alleles.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Genetic predisposition necessary but not sufficient for disease.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Family members at higher risk.</a:t>
            </a:r>
          </a:p>
        </p:txBody>
      </p:sp>
    </p:spTree>
    <p:extLst>
      <p:ext uri="{BB962C8B-B14F-4D97-AF65-F5344CB8AC3E}">
        <p14:creationId xmlns:p14="http://schemas.microsoft.com/office/powerpoint/2010/main" val="3344015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205" y="1599470"/>
            <a:ext cx="3909475" cy="128089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Clinical Spectrum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5424" y="803186"/>
            <a:ext cx="7973568" cy="5248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Classic symptoms: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Chronic diarrhea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Steatorrhea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Weight loss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Abdominal bloating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Non-classic / atypical symptoms: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Fatigue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Iron-deficiency anemia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Osteopenia / osteoporosis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Neurologic symptoms (peripheral neuropathy, ataxia)</a:t>
            </a:r>
          </a:p>
        </p:txBody>
      </p:sp>
    </p:spTree>
    <p:extLst>
      <p:ext uri="{BB962C8B-B14F-4D97-AF65-F5344CB8AC3E}">
        <p14:creationId xmlns:p14="http://schemas.microsoft.com/office/powerpoint/2010/main" val="737889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7" y="2349925"/>
            <a:ext cx="3852672" cy="2456442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848" y="917259"/>
            <a:ext cx="7717536" cy="5248622"/>
          </a:xfrm>
        </p:spPr>
        <p:txBody>
          <a:bodyPr>
            <a:noAutofit/>
          </a:bodyPr>
          <a:lstStyle/>
          <a:p>
            <a:pPr>
              <a:buSzPct val="80000"/>
              <a:buFont typeface="Wingdings" panose="05000000000000000000" pitchFamily="2" charset="2"/>
              <a:buChar char="q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Osteoporosis / osteopenia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Due to calcium and vitamin D malabsorption.</a:t>
            </a:r>
          </a:p>
          <a:p>
            <a:pPr>
              <a:buSzPct val="80000"/>
              <a:buFont typeface="Wingdings" panose="05000000000000000000" pitchFamily="2" charset="2"/>
              <a:buChar char="q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  <a:buFont typeface="Wingdings" panose="05000000000000000000" pitchFamily="2" charset="2"/>
              <a:buChar char="q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Anemia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Iron, folate, B12 deficiency.</a:t>
            </a:r>
          </a:p>
          <a:p>
            <a:pPr>
              <a:buSzPct val="80000"/>
              <a:buFont typeface="Wingdings" panose="05000000000000000000" pitchFamily="2" charset="2"/>
              <a:buChar char="q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  <a:buFont typeface="Wingdings" panose="05000000000000000000" pitchFamily="2" charset="2"/>
              <a:buChar char="q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Increased malignancy risk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Enteropathy-associated T-cell lymphoma, small bowel carcinoma.</a:t>
            </a:r>
          </a:p>
          <a:p>
            <a:pPr>
              <a:buSzPct val="80000"/>
              <a:buFont typeface="Wingdings" panose="05000000000000000000" pitchFamily="2" charset="2"/>
              <a:buChar char="q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  <a:buFont typeface="Wingdings" panose="05000000000000000000" pitchFamily="2" charset="2"/>
              <a:buChar char="q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infertility, dermatitis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herpetiformis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neurologic disorders.</a:t>
            </a:r>
          </a:p>
        </p:txBody>
      </p:sp>
    </p:spTree>
    <p:extLst>
      <p:ext uri="{BB962C8B-B14F-4D97-AF65-F5344CB8AC3E}">
        <p14:creationId xmlns:p14="http://schemas.microsoft.com/office/powerpoint/2010/main" val="3743914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6" y="634270"/>
            <a:ext cx="8911687" cy="1280890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1041" y="803186"/>
            <a:ext cx="7571232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Celiac disease is immune-mediated and triggered by gluten.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Clinical presentation ranges from classic GI symptoms to subtle systemic manifestations.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Early diagnosis prevents nutrient deficiencies and long-term complications.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Lifelong gluten-free diet is the cornerstone of management.</a:t>
            </a:r>
          </a:p>
        </p:txBody>
      </p:sp>
    </p:spTree>
    <p:extLst>
      <p:ext uri="{BB962C8B-B14F-4D97-AF65-F5344CB8AC3E}">
        <p14:creationId xmlns:p14="http://schemas.microsoft.com/office/powerpoint/2010/main" val="4149470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956530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Inflammatory Small Bowel Diseases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720" y="3522473"/>
            <a:ext cx="10202673" cy="1509776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Focus on Crohn’s Disease: Pathophysiology, Clinical Features,</a:t>
            </a:r>
            <a:r>
              <a:rPr lang="fa-I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and Complications</a:t>
            </a:r>
          </a:p>
        </p:txBody>
      </p:sp>
    </p:spTree>
    <p:extLst>
      <p:ext uri="{BB962C8B-B14F-4D97-AF65-F5344CB8AC3E}">
        <p14:creationId xmlns:p14="http://schemas.microsoft.com/office/powerpoint/2010/main" val="2945645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165" y="715550"/>
            <a:ext cx="8911687" cy="1280890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4464" y="803186"/>
            <a:ext cx="7717535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Chronic inflammatory disorders of the small intestine.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Crohn’s disease: can affect any part of the gastrointestinal tract, most commonly terminal ileum and colon.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Characterized by relapsing-remitting inflammation.</a:t>
            </a:r>
          </a:p>
        </p:txBody>
      </p:sp>
    </p:spTree>
    <p:extLst>
      <p:ext uri="{BB962C8B-B14F-4D97-AF65-F5344CB8AC3E}">
        <p14:creationId xmlns:p14="http://schemas.microsoft.com/office/powerpoint/2010/main" val="3657049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792" y="2349925"/>
            <a:ext cx="3998975" cy="2456442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Pathophysiology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6656" y="839762"/>
            <a:ext cx="7717536" cy="5248622"/>
          </a:xfrm>
        </p:spPr>
        <p:txBody>
          <a:bodyPr>
            <a:noAutofit/>
          </a:bodyPr>
          <a:lstStyle/>
          <a:p>
            <a:pPr>
              <a:buSzPct val="130000"/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Transmural inflammation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Affects all layers of the bowel wall</a:t>
            </a:r>
          </a:p>
          <a:p>
            <a:pPr>
              <a:buSzPct val="130000"/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Skip lesions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Inflamed segments interspersed with normal bowel</a:t>
            </a:r>
          </a:p>
          <a:p>
            <a:pPr>
              <a:buSzPct val="130000"/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Immune dysregulation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Abnormal T-cell mediated response to intestinal antigens</a:t>
            </a:r>
          </a:p>
          <a:p>
            <a:pPr>
              <a:buSzPct val="130000"/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Gut microbiota involvement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Dysbiosis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contributes to chronic inflammation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Barrier dysfunction → increased antigen exposure</a:t>
            </a:r>
          </a:p>
        </p:txBody>
      </p:sp>
    </p:spTree>
    <p:extLst>
      <p:ext uri="{BB962C8B-B14F-4D97-AF65-F5344CB8AC3E}">
        <p14:creationId xmlns:p14="http://schemas.microsoft.com/office/powerpoint/2010/main" val="3800612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9485" y="162741"/>
            <a:ext cx="8911687" cy="128089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Clinical Manifestations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7172" y="1260386"/>
            <a:ext cx="7705343" cy="5248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Gastrointestinal symptoms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Chronic diarrhea (sometimes bloody)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Abdominal pain (often right lower quadrant)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Weight loss, malnutrition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Complications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Strictures → bowel obstruction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Fistulas →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enteroenteric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enterovesical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or perianal</a:t>
            </a:r>
          </a:p>
        </p:txBody>
      </p:sp>
    </p:spTree>
    <p:extLst>
      <p:ext uri="{BB962C8B-B14F-4D97-AF65-F5344CB8AC3E}">
        <p14:creationId xmlns:p14="http://schemas.microsoft.com/office/powerpoint/2010/main" val="167007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1056" y="1384725"/>
            <a:ext cx="6140703" cy="2456442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Malabsorption Syndromes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289" y="4440702"/>
            <a:ext cx="10631422" cy="731330"/>
          </a:xfrm>
        </p:spPr>
        <p:txBody>
          <a:bodyPr>
            <a:normAutofit fontScale="92500"/>
          </a:bodyPr>
          <a:lstStyle/>
          <a:p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Pathophysiology, Causes, Clinical Manifestations and Diagnosis.</a:t>
            </a:r>
          </a:p>
        </p:txBody>
      </p:sp>
    </p:spTree>
    <p:extLst>
      <p:ext uri="{BB962C8B-B14F-4D97-AF65-F5344CB8AC3E}">
        <p14:creationId xmlns:p14="http://schemas.microsoft.com/office/powerpoint/2010/main" val="1578200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Extraintestinal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Manifestations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9953" y="1382306"/>
            <a:ext cx="7668767" cy="5248622"/>
          </a:xfrm>
        </p:spPr>
        <p:txBody>
          <a:bodyPr>
            <a:noAutofit/>
          </a:bodyPr>
          <a:lstStyle/>
          <a:p>
            <a:pPr marL="514350" indent="-514350">
              <a:lnSpc>
                <a:spcPct val="300000"/>
              </a:lnSpc>
              <a:buFont typeface="+mj-lt"/>
              <a:buAutoNum type="arabicParenR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Arthritis / arthralgia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arenR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Skin: erythema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nodosum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pyoderma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gangrenosum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Eye: uveitis,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episcleritis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Liver: primary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sclerosing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cholangitis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Osteoporosis secondary to malabsorption</a:t>
            </a:r>
          </a:p>
        </p:txBody>
      </p:sp>
    </p:spTree>
    <p:extLst>
      <p:ext uri="{BB962C8B-B14F-4D97-AF65-F5344CB8AC3E}">
        <p14:creationId xmlns:p14="http://schemas.microsoft.com/office/powerpoint/2010/main" val="2062360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6" y="593630"/>
            <a:ext cx="8911687" cy="1280890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848" y="803186"/>
            <a:ext cx="7717535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Crohn’s disease involves transmural and segmental inflammation.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Etiology: interplay of genetics, immune dysregulation, and gut microbiota.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Both intestinal and </a:t>
            </a:r>
            <a:r>
              <a:rPr lang="en-US" sz="2800" dirty="0" err="1"/>
              <a:t>extraintestinal</a:t>
            </a:r>
            <a:r>
              <a:rPr lang="en-US" sz="2800" dirty="0"/>
              <a:t> manifestations are important for diagnosis.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Complications include strictures, fistulas, malabsorption, and systemic effects.</a:t>
            </a:r>
          </a:p>
        </p:txBody>
      </p:sp>
    </p:spTree>
    <p:extLst>
      <p:ext uri="{BB962C8B-B14F-4D97-AF65-F5344CB8AC3E}">
        <p14:creationId xmlns:p14="http://schemas.microsoft.com/office/powerpoint/2010/main" val="10751066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Infectious Enteritis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847" y="4328160"/>
            <a:ext cx="7573425" cy="2028448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Pathophysiology, Mechanisms, and Complications</a:t>
            </a:r>
          </a:p>
        </p:txBody>
      </p:sp>
    </p:spTree>
    <p:extLst>
      <p:ext uri="{BB962C8B-B14F-4D97-AF65-F5344CB8AC3E}">
        <p14:creationId xmlns:p14="http://schemas.microsoft.com/office/powerpoint/2010/main" val="8001471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6" y="552990"/>
            <a:ext cx="8911687" cy="1280890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848" y="803186"/>
            <a:ext cx="7693151" cy="52486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Infection of the small intestine by bacteria, viruses, or parasites.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Major cause of acute diarrhea worldwide.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Can range from mild, self-limited illness to severe, life-threatening infection.</a:t>
            </a:r>
          </a:p>
        </p:txBody>
      </p:sp>
    </p:spTree>
    <p:extLst>
      <p:ext uri="{BB962C8B-B14F-4D97-AF65-F5344CB8AC3E}">
        <p14:creationId xmlns:p14="http://schemas.microsoft.com/office/powerpoint/2010/main" val="27326145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725" y="1518190"/>
            <a:ext cx="3716435" cy="168221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Mechanisms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Infection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1170" y="579120"/>
            <a:ext cx="7705343" cy="5923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Bacterial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Salmonella, Campylobacter, E. coli,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Shigella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Often invade intestinal mucosa or produce toxins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Viral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Rotavirus, Norovirus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Damage enterocytes → malabsorption and diarrhea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Parasitic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Giardia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lamblia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Cryptosporidium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Adherence to mucosa → impaired absorption</a:t>
            </a:r>
          </a:p>
        </p:txBody>
      </p:sp>
    </p:spTree>
    <p:extLst>
      <p:ext uri="{BB962C8B-B14F-4D97-AF65-F5344CB8AC3E}">
        <p14:creationId xmlns:p14="http://schemas.microsoft.com/office/powerpoint/2010/main" val="13048566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76" y="2349925"/>
            <a:ext cx="3950209" cy="2456442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Pathophysiology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Diarrhea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0" y="873760"/>
            <a:ext cx="7802880" cy="5110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Secretory diarrhea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Active secretion of electrolytes and water into the intestinal lumen.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Often due to toxins (e.g., cholera, E. coli).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Osmotic diarrhea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Unabsorbed solutes retain water in the lumen.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Common in malabsorption or enzyme deficiencies.</a:t>
            </a:r>
          </a:p>
        </p:txBody>
      </p:sp>
    </p:spTree>
    <p:extLst>
      <p:ext uri="{BB962C8B-B14F-4D97-AF65-F5344CB8AC3E}">
        <p14:creationId xmlns:p14="http://schemas.microsoft.com/office/powerpoint/2010/main" val="37566317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Clinical Manifestations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991906"/>
            <a:ext cx="7656575" cy="414981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Diarrhea: watery, sometimes bloody.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Abdominal cramps and pain.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Nausea and vomiting.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Fever (variable, depending on pathogen).</a:t>
            </a:r>
          </a:p>
        </p:txBody>
      </p:sp>
    </p:spTree>
    <p:extLst>
      <p:ext uri="{BB962C8B-B14F-4D97-AF65-F5344CB8AC3E}">
        <p14:creationId xmlns:p14="http://schemas.microsoft.com/office/powerpoint/2010/main" val="21707502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" y="2288965"/>
            <a:ext cx="4011167" cy="2456442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Complications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Severe Infections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231" y="803186"/>
            <a:ext cx="7668769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Dehydration and electrolyte imbalance.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Malabsorption (especially with chronic or parasitic infections).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Sepsis in invasive bacterial infections.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Growth retardation in children with repeated infections.</a:t>
            </a:r>
          </a:p>
        </p:txBody>
      </p:sp>
    </p:spTree>
    <p:extLst>
      <p:ext uri="{BB962C8B-B14F-4D97-AF65-F5344CB8AC3E}">
        <p14:creationId xmlns:p14="http://schemas.microsoft.com/office/powerpoint/2010/main" val="38069659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7" y="674910"/>
            <a:ext cx="2759124" cy="1280890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1040" y="803186"/>
            <a:ext cx="7790688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Infectious enteritis affects nutrient absorption and fluid balance.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Mechanism of diarrhea determines clinical management.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Prompt recognition and rehydration therapy are critical to prevent complications.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Chronic or repeated infections may lead to malnutrition and growth delay.</a:t>
            </a:r>
          </a:p>
        </p:txBody>
      </p:sp>
    </p:spTree>
    <p:extLst>
      <p:ext uri="{BB962C8B-B14F-4D97-AF65-F5344CB8AC3E}">
        <p14:creationId xmlns:p14="http://schemas.microsoft.com/office/powerpoint/2010/main" val="14336463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 Bowel Obstruction (SBO)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848" y="4572000"/>
            <a:ext cx="7717536" cy="1699264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Etiology, Pathophysiology, and Clinical Features</a:t>
            </a:r>
          </a:p>
        </p:txBody>
      </p:sp>
    </p:spTree>
    <p:extLst>
      <p:ext uri="{BB962C8B-B14F-4D97-AF65-F5344CB8AC3E}">
        <p14:creationId xmlns:p14="http://schemas.microsoft.com/office/powerpoint/2010/main" val="149790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01157"/>
            <a:ext cx="3498979" cy="2456442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2288" y="587042"/>
            <a:ext cx="10446512" cy="1119838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Definition: Impaired absorption of nutrients from the small intestine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277751" y="2349925"/>
            <a:ext cx="4402697" cy="26765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Can affect: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Carbohydrates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Proteins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Fats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Vitamins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Minerals</a:t>
            </a:r>
          </a:p>
        </p:txBody>
      </p:sp>
    </p:spTree>
    <p:extLst>
      <p:ext uri="{BB962C8B-B14F-4D97-AF65-F5344CB8AC3E}">
        <p14:creationId xmlns:p14="http://schemas.microsoft.com/office/powerpoint/2010/main" val="25694858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5805" y="624110"/>
            <a:ext cx="8911687" cy="1280890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848" y="803186"/>
            <a:ext cx="7693151" cy="52486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SBO is a partial or complete blockage of the small intestine.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Leads to impaired passage of intestinal contents.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Common surgical emergency.</a:t>
            </a:r>
          </a:p>
        </p:txBody>
      </p:sp>
    </p:spTree>
    <p:extLst>
      <p:ext uri="{BB962C8B-B14F-4D97-AF65-F5344CB8AC3E}">
        <p14:creationId xmlns:p14="http://schemas.microsoft.com/office/powerpoint/2010/main" val="24459078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6" y="634270"/>
            <a:ext cx="8911687" cy="1280890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Etiologies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4464" y="803186"/>
            <a:ext cx="7717535" cy="5248622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Adhesions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Most common cause, usually post-surgical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Hernias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Internal or external entrapment of bowel loops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Tumors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Primary or metastatic lesions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Strictures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Due to Crohn’s disease, radiation, or ischemia</a:t>
            </a:r>
          </a:p>
        </p:txBody>
      </p:sp>
    </p:spTree>
    <p:extLst>
      <p:ext uri="{BB962C8B-B14F-4D97-AF65-F5344CB8AC3E}">
        <p14:creationId xmlns:p14="http://schemas.microsoft.com/office/powerpoint/2010/main" val="13782764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9" y="2349925"/>
            <a:ext cx="3901440" cy="2456442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Pathophysiology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7889" y="905067"/>
            <a:ext cx="7632191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Bowel wall distension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Accumulation of fluid and gas proximal to obstruction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Increased intraluminal pressure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→ ischemia of bowel wall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Fluid and electrolyte imbalance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Vomiting leads to dehydration, hypokalemia, metabolic alkalosis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Bacterial overgrowth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Risk of translocation and sepsis</a:t>
            </a:r>
          </a:p>
        </p:txBody>
      </p:sp>
    </p:spTree>
    <p:extLst>
      <p:ext uri="{BB962C8B-B14F-4D97-AF65-F5344CB8AC3E}">
        <p14:creationId xmlns:p14="http://schemas.microsoft.com/office/powerpoint/2010/main" val="31844201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6" y="410750"/>
            <a:ext cx="8911687" cy="128089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Clinical 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6656" y="868491"/>
            <a:ext cx="7705344" cy="5248622"/>
          </a:xfrm>
        </p:spPr>
        <p:txBody>
          <a:bodyPr>
            <a:no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Colicky abdominal pain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Vomiting (may be bilious)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Abdominal distension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Constipation or obstipation (absence of flatus or stool)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5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High-pitched bowel sounds (early), hypoactive or absent (late)</a:t>
            </a:r>
          </a:p>
        </p:txBody>
      </p:sp>
    </p:spTree>
    <p:extLst>
      <p:ext uri="{BB962C8B-B14F-4D97-AF65-F5344CB8AC3E}">
        <p14:creationId xmlns:p14="http://schemas.microsoft.com/office/powerpoint/2010/main" val="22242557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77" y="2349925"/>
            <a:ext cx="3828288" cy="2456442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Laboratory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Imaging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5425" y="803186"/>
            <a:ext cx="7717535" cy="5248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Laboratory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Electrolyte disturbances (hypokalemia, hyponatremia)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Leukocytosis if ischemia or perforation present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Imaging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Abdominal X-ray: dilated loops, air-fluid levels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CT scan: transition point, cause of obstruction, ischemia assessment</a:t>
            </a:r>
          </a:p>
        </p:txBody>
      </p:sp>
    </p:spTree>
    <p:extLst>
      <p:ext uri="{BB962C8B-B14F-4D97-AF65-F5344CB8AC3E}">
        <p14:creationId xmlns:p14="http://schemas.microsoft.com/office/powerpoint/2010/main" val="16787137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6" y="695230"/>
            <a:ext cx="8911687" cy="128089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848" y="803186"/>
            <a:ext cx="7705343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SBO results from mechanical obstruction or strictures.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Pathophysiology includes distension, ischemia, and electrolyte imbalance.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Clinical assessment + imaging is essential for early diagnosis and management.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Complications: ischemia, necrosis, perforation, sepsis.</a:t>
            </a:r>
          </a:p>
        </p:txBody>
      </p:sp>
    </p:spTree>
    <p:extLst>
      <p:ext uri="{BB962C8B-B14F-4D97-AF65-F5344CB8AC3E}">
        <p14:creationId xmlns:p14="http://schemas.microsoft.com/office/powerpoint/2010/main" val="1248528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7616" y="1055747"/>
            <a:ext cx="8721344" cy="2456442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Drug-Induced Small Bowel Injury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6655" y="4218432"/>
            <a:ext cx="7717537" cy="2125984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Mechanisms, Common Drugs, and Clinical Implications</a:t>
            </a:r>
          </a:p>
        </p:txBody>
      </p:sp>
    </p:spTree>
    <p:extLst>
      <p:ext uri="{BB962C8B-B14F-4D97-AF65-F5344CB8AC3E}">
        <p14:creationId xmlns:p14="http://schemas.microsoft.com/office/powerpoint/2010/main" val="31948025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6" y="634270"/>
            <a:ext cx="8911687" cy="1280890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6656" y="803186"/>
            <a:ext cx="7705343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Small bowel injury caused by medications or toxins.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Can lead to ulceration, bleeding, malabsorption, and chronic inflammation.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Important consideration in patients with unexplained small bowel symptoms.</a:t>
            </a:r>
          </a:p>
        </p:txBody>
      </p:sp>
    </p:spTree>
    <p:extLst>
      <p:ext uri="{BB962C8B-B14F-4D97-AF65-F5344CB8AC3E}">
        <p14:creationId xmlns:p14="http://schemas.microsoft.com/office/powerpoint/2010/main" val="10413514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7" y="2349925"/>
            <a:ext cx="3814586" cy="2456442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Common Drugs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1723" y="827570"/>
            <a:ext cx="8206725" cy="5248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NSAIDs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Most common cause of drug-induced enteropathy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Ulceration, strictures, protein loss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Chemotherapy agents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Mucositis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diarrhea, epithelial sloughing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Mycophenolate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mofetil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certain antibiotics, immunosuppressant</a:t>
            </a:r>
          </a:p>
        </p:txBody>
      </p:sp>
    </p:spTree>
    <p:extLst>
      <p:ext uri="{BB962C8B-B14F-4D97-AF65-F5344CB8AC3E}">
        <p14:creationId xmlns:p14="http://schemas.microsoft.com/office/powerpoint/2010/main" val="34959500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6" y="273703"/>
            <a:ext cx="8911687" cy="955657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Mechanisms of Injury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1856" y="1335675"/>
            <a:ext cx="7644384" cy="5248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Epithelial injury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Direct cytotoxic effects on enterocytes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Ulceration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NSAIDs disrupt mucosal protection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→ ulcers and bleeding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Inflammation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Immune-mediated or secondary to mucosal damage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Chronic changes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Strictures, fibrosis, malabsorption</a:t>
            </a:r>
          </a:p>
        </p:txBody>
      </p:sp>
    </p:spTree>
    <p:extLst>
      <p:ext uri="{BB962C8B-B14F-4D97-AF65-F5344CB8AC3E}">
        <p14:creationId xmlns:p14="http://schemas.microsoft.com/office/powerpoint/2010/main" val="36379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Mechanisms of Malabsorption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388" y="1085634"/>
            <a:ext cx="11220132" cy="52486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Carbohydrates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Enzyme deficiency (lactase), villous atrophy → osmotic diarrhea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Proteins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Pancreatic insufficiency, mucosal disease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→ protein loss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Fats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Steatorrhea due to bile acid deficiency or pancreatic lipase insufficiency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Vitamins &amp; Minerals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Fat-soluble vitamin deficiency (A, D, E, K), iron, calcium, B12</a:t>
            </a:r>
          </a:p>
        </p:txBody>
      </p:sp>
    </p:spTree>
    <p:extLst>
      <p:ext uri="{BB962C8B-B14F-4D97-AF65-F5344CB8AC3E}">
        <p14:creationId xmlns:p14="http://schemas.microsoft.com/office/powerpoint/2010/main" val="30793896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6" y="715550"/>
            <a:ext cx="8911687" cy="128089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Clinical Manifestations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5456" y="1737906"/>
            <a:ext cx="7668767" cy="455113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sz="2800" dirty="0"/>
              <a:t>Abdominal pain or cramps</a:t>
            </a:r>
          </a:p>
          <a:p>
            <a:pPr marL="514350" indent="-514350">
              <a:buFont typeface="+mj-lt"/>
              <a:buAutoNum type="arabicParenR"/>
            </a:pPr>
            <a:endParaRPr lang="en-US" sz="2800" dirty="0"/>
          </a:p>
          <a:p>
            <a:pPr marL="514350" indent="-514350">
              <a:buFont typeface="+mj-lt"/>
              <a:buAutoNum type="arabicParenR"/>
            </a:pPr>
            <a:r>
              <a:rPr lang="en-US" sz="2800" dirty="0"/>
              <a:t>Chronic diarrhea</a:t>
            </a:r>
          </a:p>
          <a:p>
            <a:pPr marL="514350" indent="-514350">
              <a:buFont typeface="+mj-lt"/>
              <a:buAutoNum type="arabicParenR"/>
            </a:pPr>
            <a:endParaRPr lang="en-US" sz="2800" dirty="0"/>
          </a:p>
          <a:p>
            <a:pPr marL="514350" indent="-514350">
              <a:buFont typeface="+mj-lt"/>
              <a:buAutoNum type="arabicParenR"/>
            </a:pPr>
            <a:r>
              <a:rPr lang="en-US" sz="2800" dirty="0"/>
              <a:t>Occult or overt GI bleeding</a:t>
            </a:r>
          </a:p>
          <a:p>
            <a:pPr marL="514350" indent="-514350">
              <a:buFont typeface="+mj-lt"/>
              <a:buAutoNum type="arabicParenR"/>
            </a:pPr>
            <a:endParaRPr lang="en-US" sz="2800" dirty="0"/>
          </a:p>
          <a:p>
            <a:pPr marL="514350" indent="-514350">
              <a:buFont typeface="+mj-lt"/>
              <a:buAutoNum type="arabicParenR"/>
            </a:pPr>
            <a:r>
              <a:rPr lang="en-US" sz="2800" dirty="0"/>
              <a:t>Malabsorption leading to weight loss or nutrient deficiencies</a:t>
            </a:r>
          </a:p>
        </p:txBody>
      </p:sp>
    </p:spTree>
    <p:extLst>
      <p:ext uri="{BB962C8B-B14F-4D97-AF65-F5344CB8AC3E}">
        <p14:creationId xmlns:p14="http://schemas.microsoft.com/office/powerpoint/2010/main" val="14904218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205" y="1477550"/>
            <a:ext cx="4159411" cy="128089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Diagnosis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616" y="803186"/>
            <a:ext cx="7644383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History of drug exposure is key.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Endoscopy / capsule endoscopy may reveal ulcers or erosions.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Discontinue offending drug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Supportive care: hydration, nutritional support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Proton pump inhibitors or misoprostol for NSAID-induced injury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Treat complications (strictures, bleeding) surgically if needed</a:t>
            </a:r>
          </a:p>
        </p:txBody>
      </p:sp>
    </p:spTree>
    <p:extLst>
      <p:ext uri="{BB962C8B-B14F-4D97-AF65-F5344CB8AC3E}">
        <p14:creationId xmlns:p14="http://schemas.microsoft.com/office/powerpoint/2010/main" val="26857619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6" y="644430"/>
            <a:ext cx="8911687" cy="128089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848" y="803186"/>
            <a:ext cx="7693151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Drug-induced small bowel injury is often overlooked.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NSAIDs and chemotherapy are the most common culprits.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Mechanisms include epithelial damage, ulceration, and inflammation.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Early recognition and cessation of the offending drug can prevent severe complications.</a:t>
            </a:r>
          </a:p>
        </p:txBody>
      </p:sp>
    </p:spTree>
    <p:extLst>
      <p:ext uri="{BB962C8B-B14F-4D97-AF65-F5344CB8AC3E}">
        <p14:creationId xmlns:p14="http://schemas.microsoft.com/office/powerpoint/2010/main" val="28515255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 Small Bowel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9808" y="4596384"/>
            <a:ext cx="7181087" cy="1711456"/>
          </a:xfrm>
        </p:spPr>
        <p:txBody>
          <a:bodyPr>
            <a:normAutofit/>
          </a:bodyPr>
          <a:lstStyle/>
          <a:p>
            <a:r>
              <a:rPr lang="en-US" sz="3200" dirty="0"/>
              <a:t>Focus on Irritable Bowel Syndrome (IBS)</a:t>
            </a:r>
          </a:p>
        </p:txBody>
      </p:sp>
    </p:spTree>
    <p:extLst>
      <p:ext uri="{BB962C8B-B14F-4D97-AF65-F5344CB8AC3E}">
        <p14:creationId xmlns:p14="http://schemas.microsoft.com/office/powerpoint/2010/main" val="13846763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9645" y="664750"/>
            <a:ext cx="8911687" cy="1280890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4464" y="803186"/>
            <a:ext cx="7717535" cy="52486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Chronic gastrointestinal disorder without structural abnormalities.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Characterized by abdominal pain, bloating, and altered bowel habits.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Strongly influenced by gut-brain interactions.</a:t>
            </a:r>
          </a:p>
        </p:txBody>
      </p:sp>
    </p:spTree>
    <p:extLst>
      <p:ext uri="{BB962C8B-B14F-4D97-AF65-F5344CB8AC3E}">
        <p14:creationId xmlns:p14="http://schemas.microsoft.com/office/powerpoint/2010/main" val="27737472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024" y="2349925"/>
            <a:ext cx="4108703" cy="2456442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Pathophysiology: Gut-Brain Axis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6656" y="815378"/>
            <a:ext cx="7705344" cy="52486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Bidirectional communication between central nervous system and enteric nervous system.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Altered visceral sensitivity → exaggerated perception of intestinal stimuli.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Dysregulation of stress response and autonomic nervous system.</a:t>
            </a:r>
          </a:p>
        </p:txBody>
      </p:sp>
    </p:spTree>
    <p:extLst>
      <p:ext uri="{BB962C8B-B14F-4D97-AF65-F5344CB8AC3E}">
        <p14:creationId xmlns:p14="http://schemas.microsoft.com/office/powerpoint/2010/main" val="4928829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712" y="2349925"/>
            <a:ext cx="3718559" cy="2456442"/>
          </a:xfrm>
        </p:spPr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Motility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Secretion Abnormalities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4463" y="803186"/>
            <a:ext cx="7729729" cy="5248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Abnormal intestinal motility</a:t>
            </a:r>
            <a:endParaRPr lang="en-US" sz="2400" dirty="0"/>
          </a:p>
          <a:p>
            <a:r>
              <a:rPr lang="en-US" sz="2400" dirty="0" err="1"/>
              <a:t>Hypercontractility</a:t>
            </a:r>
            <a:r>
              <a:rPr lang="en-US" sz="2400" dirty="0"/>
              <a:t> → diarrhea-predominant IBS.</a:t>
            </a:r>
          </a:p>
          <a:p>
            <a:r>
              <a:rPr lang="en-US" sz="2400" dirty="0" err="1"/>
              <a:t>Hypocontractility</a:t>
            </a:r>
            <a:r>
              <a:rPr lang="en-US" sz="2400" dirty="0"/>
              <a:t> → constipation-predominant IBS.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Altered secretion and absorption</a:t>
            </a:r>
            <a:endParaRPr lang="en-US" sz="2400" dirty="0"/>
          </a:p>
          <a:p>
            <a:r>
              <a:rPr lang="en-US" sz="2400" dirty="0"/>
              <a:t>Secretory diarrhea or osmotic retention of water.</a:t>
            </a:r>
          </a:p>
          <a:p>
            <a:r>
              <a:rPr lang="en-US" sz="2400" dirty="0"/>
              <a:t>Interaction with microbiota: </a:t>
            </a:r>
            <a:r>
              <a:rPr lang="en-US" sz="2400" dirty="0" err="1"/>
              <a:t>dysbiosis</a:t>
            </a:r>
            <a:r>
              <a:rPr lang="en-US" sz="2400" dirty="0"/>
              <a:t> may exacerbate symptoms.</a:t>
            </a:r>
          </a:p>
        </p:txBody>
      </p:sp>
    </p:spTree>
    <p:extLst>
      <p:ext uri="{BB962C8B-B14F-4D97-AF65-F5344CB8AC3E}">
        <p14:creationId xmlns:p14="http://schemas.microsoft.com/office/powerpoint/2010/main" val="35842228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671" y="2374309"/>
            <a:ext cx="3634601" cy="2456442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Pathophysiology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617" y="790994"/>
            <a:ext cx="7729727" cy="5248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Diarrhea</a:t>
            </a:r>
            <a:endParaRPr lang="en-US" sz="2400" dirty="0"/>
          </a:p>
          <a:p>
            <a:r>
              <a:rPr lang="en-US" sz="2400" dirty="0"/>
              <a:t>Increased motility and secretion, reduced absorption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Abdominal pain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Visceral hypersensitivity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Intestinal spasms or distension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CNS modulation amplifies perception of pain</a:t>
            </a:r>
          </a:p>
        </p:txBody>
      </p:sp>
    </p:spTree>
    <p:extLst>
      <p:ext uri="{BB962C8B-B14F-4D97-AF65-F5344CB8AC3E}">
        <p14:creationId xmlns:p14="http://schemas.microsoft.com/office/powerpoint/2010/main" val="33865785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6" y="634270"/>
            <a:ext cx="8911687" cy="128089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Clinical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5824" y="1915160"/>
            <a:ext cx="7717535" cy="401265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Recurrent abdominal pain, relieved by defecation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Altered stool frequency or form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Bloating and gas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 structural or biochemical abnormalities on routine testing</a:t>
            </a:r>
          </a:p>
        </p:txBody>
      </p:sp>
    </p:spTree>
    <p:extLst>
      <p:ext uri="{BB962C8B-B14F-4D97-AF65-F5344CB8AC3E}">
        <p14:creationId xmlns:p14="http://schemas.microsoft.com/office/powerpoint/2010/main" val="18889900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605" y="603790"/>
            <a:ext cx="8911687" cy="128089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848" y="803186"/>
            <a:ext cx="7693151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IBS is a functional disorder of the small bowel and colon.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Pathophysiology involves gut-brain axis, motility, secretion, and visceral hypersensitivity.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Diagnosis is clinical, based on Rome IV criteria.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Management focuses on symptom control, dietary modifications, and psychological support.</a:t>
            </a:r>
          </a:p>
        </p:txBody>
      </p:sp>
    </p:spTree>
    <p:extLst>
      <p:ext uri="{BB962C8B-B14F-4D97-AF65-F5344CB8AC3E}">
        <p14:creationId xmlns:p14="http://schemas.microsoft.com/office/powerpoint/2010/main" val="3662397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479" y="2199276"/>
            <a:ext cx="3498979" cy="2456442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0560" y="621792"/>
            <a:ext cx="8993633" cy="58399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1. Celiac Disease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Autoimmune reaction to gluten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Villous atrophy → generalized malabsorption</a:t>
            </a: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2. Tropical Sprue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Chronic malabsorption in tropical regions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Small intestinal mucosal inflammation</a:t>
            </a: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3. Chronic Pancreatitis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Exocrine pancreatic insufficiency → fat malabsorption</a:t>
            </a: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4. Short Bowel Syndrome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Reduced absorptive surface after resection</a:t>
            </a:r>
          </a:p>
        </p:txBody>
      </p:sp>
    </p:spTree>
    <p:extLst>
      <p:ext uri="{BB962C8B-B14F-4D97-AF65-F5344CB8AC3E}">
        <p14:creationId xmlns:p14="http://schemas.microsoft.com/office/powerpoint/2010/main" val="41337546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9008" y="842768"/>
            <a:ext cx="5366511" cy="3109647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 Bowel Syndrome (SBS) and Intestinal Adaptation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848" y="4632960"/>
            <a:ext cx="7693151" cy="138227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Pathophysiology, Complications, and Nutritional Management</a:t>
            </a:r>
          </a:p>
        </p:txBody>
      </p:sp>
    </p:spTree>
    <p:extLst>
      <p:ext uri="{BB962C8B-B14F-4D97-AF65-F5344CB8AC3E}">
        <p14:creationId xmlns:p14="http://schemas.microsoft.com/office/powerpoint/2010/main" val="77395920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6" y="654590"/>
            <a:ext cx="8911687" cy="1280890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848" y="803186"/>
            <a:ext cx="7693151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SBS: Malabsorption syndrome due to extensive resection of the small intestine.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Leads to reduced absorptive surface →</a:t>
            </a: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nutrient, fluid, and electrolyte deficiencies.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Etiologies: surgical resection (Crohn’s, trauma, ischemia), congenital anomalies.</a:t>
            </a:r>
          </a:p>
        </p:txBody>
      </p:sp>
    </p:spTree>
    <p:extLst>
      <p:ext uri="{BB962C8B-B14F-4D97-AF65-F5344CB8AC3E}">
        <p14:creationId xmlns:p14="http://schemas.microsoft.com/office/powerpoint/2010/main" val="17134825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025" y="2349925"/>
            <a:ext cx="3814586" cy="2456442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Mechanisms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Nutrient Malabsorption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4464" y="839762"/>
            <a:ext cx="7717535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1" dirty="0"/>
              <a:t>Carbohydrates &amp; proteins</a:t>
            </a:r>
            <a:r>
              <a:rPr lang="en-US" sz="2400" dirty="0"/>
              <a:t>: Reduced surface area → incomplete digestion/absorption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/>
              <a:t>Fats</a:t>
            </a:r>
            <a:r>
              <a:rPr lang="en-US" sz="2400" dirty="0"/>
              <a:t>: Loss of bile acid recycling → steatorrhea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/>
              <a:t>Vitamins &amp; minerals</a:t>
            </a:r>
            <a:r>
              <a:rPr lang="en-US" sz="2400" dirty="0"/>
              <a:t>: Fat-soluble vitamins (A, D, E, K) and B12 deficiency common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/>
              <a:t>Electrolytes &amp; water</a:t>
            </a:r>
            <a:r>
              <a:rPr lang="en-US" sz="2400" dirty="0"/>
              <a:t>: Diarrhea and high output lead to dehydration and electrolyte imbalance</a:t>
            </a:r>
          </a:p>
        </p:txBody>
      </p:sp>
    </p:spTree>
    <p:extLst>
      <p:ext uri="{BB962C8B-B14F-4D97-AF65-F5344CB8AC3E}">
        <p14:creationId xmlns:p14="http://schemas.microsoft.com/office/powerpoint/2010/main" val="256670120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965" y="1558830"/>
            <a:ext cx="8911687" cy="128089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Intestinal Adaptation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5146" y="766610"/>
            <a:ext cx="7804389" cy="5248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Remaining intestine undergoes structural and functional changes to improve absorption: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Villous hyperplasia → increased surface area.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Increased diameter and length of bowel.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Enhanced expression of digestive enzymes and transporters.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Adaptation is gradual, over months to years.</a:t>
            </a:r>
          </a:p>
        </p:txBody>
      </p:sp>
    </p:spTree>
    <p:extLst>
      <p:ext uri="{BB962C8B-B14F-4D97-AF65-F5344CB8AC3E}">
        <p14:creationId xmlns:p14="http://schemas.microsoft.com/office/powerpoint/2010/main" val="344722864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765" y="1436910"/>
            <a:ext cx="8911687" cy="128089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6656" y="803186"/>
            <a:ext cx="7705343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Nutrient deficiencies: protein, fat-soluble vitamins, B12, minerals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Electrolyte disturbances: sodium, potassium, magnesium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Cholestasis and liver disease: from long-term parenteral nutrition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Small bowel bacterial overgrowth → further malabsorption</a:t>
            </a:r>
          </a:p>
        </p:txBody>
      </p:sp>
    </p:spTree>
    <p:extLst>
      <p:ext uri="{BB962C8B-B14F-4D97-AF65-F5344CB8AC3E}">
        <p14:creationId xmlns:p14="http://schemas.microsoft.com/office/powerpoint/2010/main" val="27761124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5805" y="150549"/>
            <a:ext cx="8911687" cy="128089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Nutritional Management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3345" y="1217714"/>
            <a:ext cx="7717535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1" dirty="0"/>
              <a:t>Oral / enteral nutrition</a:t>
            </a:r>
            <a:r>
              <a:rPr lang="en-US" sz="2400" dirty="0"/>
              <a:t>: promote intestinal adaptation.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/>
              <a:t>Parenteral nutrition</a:t>
            </a:r>
            <a:r>
              <a:rPr lang="en-US" sz="2400" dirty="0"/>
              <a:t>: temporary or long-term support if absorption insufficient.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/>
              <a:t>Diet composition</a:t>
            </a:r>
            <a:r>
              <a:rPr lang="en-US" sz="2400" dirty="0"/>
              <a:t>: small, frequent meals; high complex carbohydrates, medium-chain triglycerides.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/>
              <a:t>Vitamin and mineral supplementation</a:t>
            </a:r>
            <a:r>
              <a:rPr lang="en-US" sz="2400" dirty="0"/>
              <a:t>: individualized based on lab monitoring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/>
              <a:t>Pharmacologic adjuncts</a:t>
            </a:r>
            <a:r>
              <a:rPr lang="en-US" sz="2400" dirty="0"/>
              <a:t>: anti-</a:t>
            </a:r>
            <a:r>
              <a:rPr lang="en-US" sz="2400" dirty="0" err="1"/>
              <a:t>diarrheals</a:t>
            </a:r>
            <a:r>
              <a:rPr lang="en-US" sz="2400" dirty="0"/>
              <a:t>, proton pump inhibitors, growth factors to enhance adaptation</a:t>
            </a:r>
          </a:p>
        </p:txBody>
      </p:sp>
    </p:spTree>
    <p:extLst>
      <p:ext uri="{BB962C8B-B14F-4D97-AF65-F5344CB8AC3E}">
        <p14:creationId xmlns:p14="http://schemas.microsoft.com/office/powerpoint/2010/main" val="223110653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165" y="654590"/>
            <a:ext cx="8911687" cy="128089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848" y="803186"/>
            <a:ext cx="7693151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SBS results from loss of absorptive surface, causing chronic malnutrition and diarrhea.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Intestinal adaptation can partially compensate over time.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Nutritional support is essential for survival and quality of life.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Early recognition and multidisciplinary management improve outcomes.</a:t>
            </a:r>
          </a:p>
        </p:txBody>
      </p:sp>
    </p:spTree>
    <p:extLst>
      <p:ext uri="{BB962C8B-B14F-4D97-AF65-F5344CB8AC3E}">
        <p14:creationId xmlns:p14="http://schemas.microsoft.com/office/powerpoint/2010/main" val="243587917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9936" y="714165"/>
            <a:ext cx="5947663" cy="147158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Vascular Disorders </a:t>
            </a:r>
            <a:b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Small Bowel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6656" y="4672255"/>
            <a:ext cx="7705344" cy="155296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Focus on Mesenteric Ischemia: </a:t>
            </a: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Acute and Chronic</a:t>
            </a:r>
          </a:p>
        </p:txBody>
      </p:sp>
    </p:spTree>
    <p:extLst>
      <p:ext uri="{BB962C8B-B14F-4D97-AF65-F5344CB8AC3E}">
        <p14:creationId xmlns:p14="http://schemas.microsoft.com/office/powerpoint/2010/main" val="236169947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6" y="644430"/>
            <a:ext cx="8911687" cy="1280890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4464" y="803186"/>
            <a:ext cx="7717535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Mesenteric ischemia: impaired blood flow to the small intestine.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Can be acute (sudden) or chronic (gradual).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Life-threatening if not recognized and treated promptly.</a:t>
            </a:r>
          </a:p>
        </p:txBody>
      </p:sp>
    </p:spTree>
    <p:extLst>
      <p:ext uri="{BB962C8B-B14F-4D97-AF65-F5344CB8AC3E}">
        <p14:creationId xmlns:p14="http://schemas.microsoft.com/office/powerpoint/2010/main" val="205451307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6" y="644430"/>
            <a:ext cx="8911687" cy="128089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Etiologies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4192" y="839762"/>
            <a:ext cx="7717535" cy="5248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Acute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Arterial embolism (most common)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Arterial thrombosis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Mesenteric venous thrombosis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Chronic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Atherosclerosis of mesenteric arteries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Non-occlusive mesenteric ischemia (low-flow states)</a:t>
            </a:r>
          </a:p>
        </p:txBody>
      </p:sp>
    </p:spTree>
    <p:extLst>
      <p:ext uri="{BB962C8B-B14F-4D97-AF65-F5344CB8AC3E}">
        <p14:creationId xmlns:p14="http://schemas.microsoft.com/office/powerpoint/2010/main" val="4049250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2288965"/>
            <a:ext cx="3694175" cy="2456442"/>
          </a:xfrm>
        </p:spPr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Clinical Consequences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2959" y="892875"/>
            <a:ext cx="7729729" cy="5248622"/>
          </a:xfrm>
        </p:spPr>
        <p:txBody>
          <a:bodyPr>
            <a:noAutofit/>
          </a:bodyPr>
          <a:lstStyle/>
          <a:p>
            <a:pPr marL="457200" indent="-457200">
              <a:buSzPct val="88000"/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Steatorrhea (fatty, foul-smelling stools)</a:t>
            </a:r>
          </a:p>
          <a:p>
            <a:pPr marL="457200" indent="-457200">
              <a:buSzPct val="88000"/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Weight loss and malnutrition</a:t>
            </a:r>
          </a:p>
          <a:p>
            <a:pPr marL="457200" indent="-457200">
              <a:buSzPct val="88000"/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Vitamin deficiencies:</a:t>
            </a:r>
          </a:p>
          <a:p>
            <a:pPr marL="457200" indent="-457200">
              <a:buSzPct val="88000"/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Fat-soluble (A, D, E, K) → vision, bone, coagulation issues</a:t>
            </a:r>
          </a:p>
          <a:p>
            <a:pPr marL="457200" indent="-457200">
              <a:buSzPct val="88000"/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B12 → anemia, neuropathy</a:t>
            </a:r>
          </a:p>
          <a:p>
            <a:pPr marL="457200" indent="-457200">
              <a:buSzPct val="88000"/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Mineral deficiencies: calcium, iron, magnesium</a:t>
            </a:r>
          </a:p>
        </p:txBody>
      </p:sp>
    </p:spTree>
    <p:extLst>
      <p:ext uri="{BB962C8B-B14F-4D97-AF65-F5344CB8AC3E}">
        <p14:creationId xmlns:p14="http://schemas.microsoft.com/office/powerpoint/2010/main" val="89792176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5" y="2349925"/>
            <a:ext cx="4155962" cy="2456442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Pathophysiology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5424" y="803186"/>
            <a:ext cx="7656575" cy="5248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Arterial occlusion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Sudden cessation of oxygenated blood → mucosal and transmural necrosis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Rapid onset of severe abdominal pain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Venous occlusion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Impaired venous outflow → bowel wall edema, congestion, and ischemia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Slower onset of symptoms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Both mechanisms → inflammation, necrosis, and bacterial translocation</a:t>
            </a:r>
          </a:p>
        </p:txBody>
      </p:sp>
    </p:spTree>
    <p:extLst>
      <p:ext uri="{BB962C8B-B14F-4D97-AF65-F5344CB8AC3E}">
        <p14:creationId xmlns:p14="http://schemas.microsoft.com/office/powerpoint/2010/main" val="99533577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7" y="2349925"/>
            <a:ext cx="3619514" cy="2456442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Clinical Consequences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0080" y="803186"/>
            <a:ext cx="7900416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Severe abdominal pain, often disproportionate to physical findings.</a:t>
            </a:r>
          </a:p>
          <a:p>
            <a:pPr marL="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Nausea, vomiting, diarrhea, hematochezia.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Complications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Bowel necrosis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Perforation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Sepsis and multi-organ failure</a:t>
            </a:r>
          </a:p>
        </p:txBody>
      </p:sp>
    </p:spTree>
    <p:extLst>
      <p:ext uri="{BB962C8B-B14F-4D97-AF65-F5344CB8AC3E}">
        <p14:creationId xmlns:p14="http://schemas.microsoft.com/office/powerpoint/2010/main" val="209603200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5" y="2349925"/>
            <a:ext cx="3570746" cy="2456442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Diagnosis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Management (Brief)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848" y="803186"/>
            <a:ext cx="7693151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Imaging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CT angiography preferred for rapid diagnosis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Lab tests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elevated lactate, leukocytosis (nonspecific)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Acute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urgent revascularization or surgical resection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Chronic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revascularization, risk factor management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Supportive care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fluids, antibiotics if necrosis or perforation suspected</a:t>
            </a:r>
          </a:p>
        </p:txBody>
      </p:sp>
    </p:spTree>
    <p:extLst>
      <p:ext uri="{BB962C8B-B14F-4D97-AF65-F5344CB8AC3E}">
        <p14:creationId xmlns:p14="http://schemas.microsoft.com/office/powerpoint/2010/main" val="417054778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93" y="664750"/>
            <a:ext cx="2822355" cy="128089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848" y="803186"/>
            <a:ext cx="7693151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Mesenteric ischemia results from arterial or venous compromise.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Rapid diagnosis is critical to prevent necrosis, perforation, and sepsis.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Acute and chronic forms differ in onset, etiology, and clinical presentation.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Multidisciplinary approach improves survival and intestinal salvage.</a:t>
            </a:r>
          </a:p>
        </p:txBody>
      </p:sp>
    </p:spTree>
    <p:extLst>
      <p:ext uri="{BB962C8B-B14F-4D97-AF65-F5344CB8AC3E}">
        <p14:creationId xmlns:p14="http://schemas.microsoft.com/office/powerpoint/2010/main" val="183698198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 Bowel Tumors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0970" y="2980944"/>
            <a:ext cx="7656575" cy="1418848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Types, Mechanisms, and Pathophysiology</a:t>
            </a:r>
          </a:p>
        </p:txBody>
      </p:sp>
    </p:spTree>
    <p:extLst>
      <p:ext uri="{BB962C8B-B14F-4D97-AF65-F5344CB8AC3E}">
        <p14:creationId xmlns:p14="http://schemas.microsoft.com/office/powerpoint/2010/main" val="301486058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6765" y="695230"/>
            <a:ext cx="2507395" cy="940530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0800" y="803186"/>
            <a:ext cx="7620001" cy="52486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Rare malignancies compared to other GI cancers</a:t>
            </a:r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May present with obstruction, bleeding, or malabsorption</a:t>
            </a:r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Early diagnosis often challenging due to nonspecific symptoms</a:t>
            </a:r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96030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313" y="1577765"/>
            <a:ext cx="4102608" cy="2456442"/>
          </a:xfrm>
        </p:spPr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br>
              <a:rPr lang="fa-I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br>
              <a:rPr lang="fa-I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Small Bowel Tumors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231" y="803186"/>
            <a:ext cx="7668769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Adenocarcinoma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most common in duodenum and proximal jejunum</a:t>
            </a:r>
            <a:r>
              <a:rPr lang="fa-I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Lymphoma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associated with immunodeficiency, celiac disease</a:t>
            </a:r>
            <a:r>
              <a:rPr lang="fa-I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Carcinoid tumors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most commonly in distal ileum, may secrete serotonin and other hormones</a:t>
            </a:r>
            <a:r>
              <a:rPr lang="fa-I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63772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Mechanisms of Clinical Manifestations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9761" y="1737360"/>
            <a:ext cx="9277446" cy="449653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Obstruction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tumor mass causes mechanical blockage → cramping, vomiting, distension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Bleeding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ulceration of tumor → occult or overt GI bleeding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Malabsorption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interference with nutrient absorption due to mucosal infiltration or resections</a:t>
            </a:r>
          </a:p>
        </p:txBody>
      </p:sp>
    </p:spTree>
    <p:extLst>
      <p:ext uri="{BB962C8B-B14F-4D97-AF65-F5344CB8AC3E}">
        <p14:creationId xmlns:p14="http://schemas.microsoft.com/office/powerpoint/2010/main" val="377133230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577" y="1506645"/>
            <a:ext cx="3960890" cy="2456442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Pathophysiology / Risk Factors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498848" y="803186"/>
            <a:ext cx="7693151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Genetics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familial adenomatous polyposis, Lynch syndrome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Chronic inflammation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Crohn’s disease increases risk for adenocarcinoma and lymphoma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Hormonal factors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carcinoid syndrome due to serotonin secretion</a:t>
            </a:r>
          </a:p>
        </p:txBody>
      </p:sp>
    </p:spTree>
    <p:extLst>
      <p:ext uri="{BB962C8B-B14F-4D97-AF65-F5344CB8AC3E}">
        <p14:creationId xmlns:p14="http://schemas.microsoft.com/office/powerpoint/2010/main" val="301613847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6" y="715550"/>
            <a:ext cx="8911687" cy="128089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848" y="803186"/>
            <a:ext cx="7827264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Small bowel tumors are rare but clinically significant</a:t>
            </a:r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Present with obstruction, bleeding, or malabsorption</a:t>
            </a:r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Risk factors: genetic syndromes and chronic inflammatory conditions</a:t>
            </a:r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Early recognition and imaging (CT, MRI, endoscopy, capsule endoscopy) improve prognosis</a:t>
            </a:r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50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55520"/>
            <a:ext cx="3669791" cy="2633472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Laboratory &amp; Diagnostic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847" y="803186"/>
            <a:ext cx="7717537" cy="524862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Stool fat analysis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Quantifies fat malabsorption (72-hour collection)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Serology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Anti-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tTG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anti-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endomysial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antibodies (celiac disease)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Biopsy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Small intestinal mucosa – villous atrophy, crypt hyperplasia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Additional tests: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Fecal elastase (pancreatic insufficiency), vitamin and mineral levels</a:t>
            </a:r>
          </a:p>
        </p:txBody>
      </p:sp>
    </p:spTree>
    <p:extLst>
      <p:ext uri="{BB962C8B-B14F-4D97-AF65-F5344CB8AC3E}">
        <p14:creationId xmlns:p14="http://schemas.microsoft.com/office/powerpoint/2010/main" val="50084394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Thanks For Your Attention</a:t>
            </a:r>
          </a:p>
        </p:txBody>
      </p:sp>
      <p:sp>
        <p:nvSpPr>
          <p:cNvPr id="4" name="AutoShape 2" descr="تصویر پایان به انگلیسی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4150151" y="1522775"/>
            <a:ext cx="6281873" cy="1688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 algn="ctr">
              <a:buNone/>
            </a:pPr>
            <a:r>
              <a:rPr lang="en-US" sz="8800" dirty="0">
                <a:solidFill>
                  <a:srgbClr val="FF0000"/>
                </a:solidFill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2294132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6" y="664750"/>
            <a:ext cx="8911687" cy="1280890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4464" y="851954"/>
            <a:ext cx="7705343" cy="5248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Malabsorption syndromes result from impaired digestion, absorption, or both.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Clinical features reflect nutrient-specific deficiencies.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Diagnosis relies on a combination of clinical assessment, lab tests, and biopsy.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Early recognition prevents complications and improves nutritional outcomes.</a:t>
            </a:r>
          </a:p>
        </p:txBody>
      </p:sp>
    </p:spTree>
    <p:extLst>
      <p:ext uri="{BB962C8B-B14F-4D97-AF65-F5344CB8AC3E}">
        <p14:creationId xmlns:p14="http://schemas.microsoft.com/office/powerpoint/2010/main" val="1354196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5537" y="741982"/>
            <a:ext cx="3803904" cy="2456442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Celiac Disease</a:t>
            </a:r>
            <a:endParaRPr lang="en-US" sz="6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7345" y="3659576"/>
            <a:ext cx="8644127" cy="2293582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Pathophysiology, Genetics,</a:t>
            </a: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Clinical Spectrum, and Complications</a:t>
            </a:r>
          </a:p>
        </p:txBody>
      </p:sp>
    </p:spTree>
    <p:extLst>
      <p:ext uri="{BB962C8B-B14F-4D97-AF65-F5344CB8AC3E}">
        <p14:creationId xmlns:p14="http://schemas.microsoft.com/office/powerpoint/2010/main" val="219812974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277</TotalTime>
  <Words>2386</Words>
  <Application>Microsoft Office PowerPoint</Application>
  <PresentationFormat>Widescreen</PresentationFormat>
  <Paragraphs>482</Paragraphs>
  <Slides>70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5" baseType="lpstr">
      <vt:lpstr>Arial</vt:lpstr>
      <vt:lpstr>Century Gothic</vt:lpstr>
      <vt:lpstr>Wingdings</vt:lpstr>
      <vt:lpstr>Wingdings 3</vt:lpstr>
      <vt:lpstr>Wisp</vt:lpstr>
      <vt:lpstr>Diseases of small bowel</vt:lpstr>
      <vt:lpstr>Malabsorption Syndromes</vt:lpstr>
      <vt:lpstr>Overview</vt:lpstr>
      <vt:lpstr>Mechanisms of Malabsorption</vt:lpstr>
      <vt:lpstr>Causes</vt:lpstr>
      <vt:lpstr>Clinical Consequences</vt:lpstr>
      <vt:lpstr>Laboratory &amp; Diagnostic Approaches</vt:lpstr>
      <vt:lpstr>Summary</vt:lpstr>
      <vt:lpstr>Celiac Disease</vt:lpstr>
      <vt:lpstr>Overview</vt:lpstr>
      <vt:lpstr>Pathophysiology</vt:lpstr>
      <vt:lpstr>Genetics</vt:lpstr>
      <vt:lpstr>Clinical Spectrum</vt:lpstr>
      <vt:lpstr>Complications</vt:lpstr>
      <vt:lpstr>Key Points</vt:lpstr>
      <vt:lpstr>Inflammatory Small Bowel Diseases</vt:lpstr>
      <vt:lpstr>Overview</vt:lpstr>
      <vt:lpstr>Pathophysiology</vt:lpstr>
      <vt:lpstr>Clinical Manifestations</vt:lpstr>
      <vt:lpstr>Extraintestinal Manifestations</vt:lpstr>
      <vt:lpstr>Key Points</vt:lpstr>
      <vt:lpstr>Infectious Enteritis</vt:lpstr>
      <vt:lpstr>Overview</vt:lpstr>
      <vt:lpstr>Mechanisms  of  Infection</vt:lpstr>
      <vt:lpstr>Pathophysiology  of  Diarrhea</vt:lpstr>
      <vt:lpstr>Clinical Manifestations</vt:lpstr>
      <vt:lpstr> Complications  of Severe Infections</vt:lpstr>
      <vt:lpstr>Key Points</vt:lpstr>
      <vt:lpstr>Small Bowel Obstruction (SBO)</vt:lpstr>
      <vt:lpstr>Overview</vt:lpstr>
      <vt:lpstr>Etiologies</vt:lpstr>
      <vt:lpstr>Pathophysiology</vt:lpstr>
      <vt:lpstr>Clinical Signs</vt:lpstr>
      <vt:lpstr>Laboratory  and Imaging Findings</vt:lpstr>
      <vt:lpstr>Key Points</vt:lpstr>
      <vt:lpstr>Drug-Induced Small Bowel Injury</vt:lpstr>
      <vt:lpstr>Overview</vt:lpstr>
      <vt:lpstr>Common Drugs</vt:lpstr>
      <vt:lpstr>Mechanisms of Injury</vt:lpstr>
      <vt:lpstr>Clinical Manifestations</vt:lpstr>
      <vt:lpstr>Diagnosis  and Management</vt:lpstr>
      <vt:lpstr>Key Points</vt:lpstr>
      <vt:lpstr>Functional Small Bowel Disorders</vt:lpstr>
      <vt:lpstr>Overview</vt:lpstr>
      <vt:lpstr>Pathophysiology: Gut-Brain Axis</vt:lpstr>
      <vt:lpstr>Motility  and Secretion Abnormalities</vt:lpstr>
      <vt:lpstr>Pathophysiology  of  Symptoms</vt:lpstr>
      <vt:lpstr>Clinical Features</vt:lpstr>
      <vt:lpstr>Key Points</vt:lpstr>
      <vt:lpstr>Short Bowel Syndrome (SBS) and Intestinal Adaptation</vt:lpstr>
      <vt:lpstr>Overview</vt:lpstr>
      <vt:lpstr> Mechanisms  of  Nutrient Malabsorption</vt:lpstr>
      <vt:lpstr>Intestinal Adaptation</vt:lpstr>
      <vt:lpstr>Complications</vt:lpstr>
      <vt:lpstr>Nutritional Management Strategies</vt:lpstr>
      <vt:lpstr>Key Points</vt:lpstr>
      <vt:lpstr>Vascular Disorders  of the Small Bowel</vt:lpstr>
      <vt:lpstr>Overview</vt:lpstr>
      <vt:lpstr>Etiologies</vt:lpstr>
      <vt:lpstr>Pathophysiology</vt:lpstr>
      <vt:lpstr>Clinical Consequences</vt:lpstr>
      <vt:lpstr>Diagnosis and Management (Brief)</vt:lpstr>
      <vt:lpstr>Key Points</vt:lpstr>
      <vt:lpstr>Small Bowel Tumors</vt:lpstr>
      <vt:lpstr>Overview</vt:lpstr>
      <vt:lpstr>Types  of  Small Bowel Tumors</vt:lpstr>
      <vt:lpstr> Mechanisms of Clinical Manifestations</vt:lpstr>
      <vt:lpstr>Pathophysiology / Risk Factors</vt:lpstr>
      <vt:lpstr>Key Points</vt:lpstr>
      <vt:lpstr>Thanks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Bowel</dc:title>
  <dc:creator>I  N  T  E  L</dc:creator>
  <cp:lastModifiedBy>Hamidreza Mahboobi</cp:lastModifiedBy>
  <cp:revision>36</cp:revision>
  <dcterms:created xsi:type="dcterms:W3CDTF">2025-08-26T10:27:34Z</dcterms:created>
  <dcterms:modified xsi:type="dcterms:W3CDTF">2025-08-26T22:09:51Z</dcterms:modified>
</cp:coreProperties>
</file>