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5" r:id="rId13"/>
    <p:sldId id="266" r:id="rId14"/>
    <p:sldId id="267" r:id="rId15"/>
    <p:sldId id="271" r:id="rId16"/>
    <p:sldId id="268" r:id="rId17"/>
    <p:sldId id="270" r:id="rId18"/>
    <p:sldId id="276" r:id="rId19"/>
    <p:sldId id="277" r:id="rId20"/>
    <p:sldId id="272" r:id="rId21"/>
    <p:sldId id="278" r:id="rId22"/>
    <p:sldId id="273" r:id="rId23"/>
    <p:sldId id="279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5" r:id="rId35"/>
    <p:sldId id="292" r:id="rId36"/>
    <p:sldId id="293" r:id="rId37"/>
    <p:sldId id="294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64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59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9253-50F0-4831-A6A4-5140E63536F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4897EC-EE7B-4B05-9BA2-31F46F85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6D313F2-1FEB-F3DF-E874-7E2C0B45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945" y="1390769"/>
            <a:ext cx="909144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Acute and Chronic Pancreatitis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Dr. Hamidreza Mahboobi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Assistant professor of Gastroenterology and hepatology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Fellowship of EUS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Bushehr University of Medical Science</a:t>
            </a:r>
          </a:p>
        </p:txBody>
      </p:sp>
    </p:spTree>
    <p:extLst>
      <p:ext uri="{BB962C8B-B14F-4D97-AF65-F5344CB8AC3E}">
        <p14:creationId xmlns:p14="http://schemas.microsoft.com/office/powerpoint/2010/main" val="122189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0" y="207963"/>
            <a:ext cx="9144000" cy="8771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Drug-Induced Pancreatitis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5B806FF-0056-ED44-CE79-763E7B7E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71754"/>
            <a:ext cx="981455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Azathioprine,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didanosine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valproic acid, 6-MP, ACE inhibitors, mesalamine,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eluxadoline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tetracyclines, estrogen, metronidazole, pentamidine, furosemide, sulfonamides, methyldopa, cimetidine, ranitidine, nitrofurantoin.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 than 5% of pancreatitis cases.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Hypersensitivity reactions: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Occur 4 to 8 weeks after initiation of the drug and are not dose-dependent (most common mechanism). Upon re-exposure, pancreatitis recurs within hours to a few days.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Accumulation of toxic metabolites: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Occurs several months after drug use.</a:t>
            </a:r>
          </a:p>
        </p:txBody>
      </p:sp>
    </p:spTree>
    <p:extLst>
      <p:ext uri="{BB962C8B-B14F-4D97-AF65-F5344CB8AC3E}">
        <p14:creationId xmlns:p14="http://schemas.microsoft.com/office/powerpoint/2010/main" val="38329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2682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B Nazanin" panose="00000400000000000000" pitchFamily="2" charset="-78"/>
              </a:rPr>
              <a:t>Sign and symptoms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7DC7704-22C4-37AD-B213-FD237C73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25" y="1196400"/>
            <a:ext cx="974131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Persistent abdominal pain (hallmark of acute pancreatitis).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Onset is often sudden and severe / pain worsens in the supine position / pain is usually located in the upper abdomen and may radiate to the back, chest, and flanks.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Nausea and vomiting are common.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Severe tenderness in the lower abdomen sometimes associated with guarding.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Grey Turner's sign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Cullen's sign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4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32321"/>
            <a:ext cx="5937504" cy="6857999"/>
          </a:xfrm>
        </p:spPr>
      </p:pic>
    </p:spTree>
    <p:extLst>
      <p:ext uri="{BB962C8B-B14F-4D97-AF65-F5344CB8AC3E}">
        <p14:creationId xmlns:p14="http://schemas.microsoft.com/office/powerpoint/2010/main" val="365498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Cullen's sig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9" y="2414016"/>
            <a:ext cx="6523602" cy="42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ey Turner's sign in severe acute pancreatitis - Wong - 2021 - Clinical  Case Reports - Wiley Online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72" y="160338"/>
            <a:ext cx="5888736" cy="40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1706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B Nazanin" panose="00000400000000000000" pitchFamily="2" charset="-78"/>
              </a:rPr>
              <a:t>Diagnosis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3588A-62F7-9D42-1E87-715A3B25133A}"/>
              </a:ext>
            </a:extLst>
          </p:cNvPr>
          <p:cNvSpPr txBox="1"/>
          <p:nvPr/>
        </p:nvSpPr>
        <p:spPr>
          <a:xfrm>
            <a:off x="1310640" y="1171923"/>
            <a:ext cx="10515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A combination of clinical symptoms, laboratory findings, and radiologic features.</a:t>
            </a:r>
            <a:br>
              <a:rPr lang="en-US" sz="2800" dirty="0"/>
            </a:br>
            <a:r>
              <a:rPr lang="en-US" sz="2800" b="1" dirty="0"/>
              <a:t>Diagnosis requires at least 2 of the following 3 characteristic findings: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Characteristic abdominal pain of acute pancreatitis,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Serum amylase or lipase (or both) at least 3 times the upper limit of normal,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Characteristic findings of acute pancreatitis on CT scan.</a:t>
            </a:r>
          </a:p>
          <a:p>
            <a:pPr>
              <a:buNone/>
            </a:pPr>
            <a:r>
              <a:rPr lang="en-US" sz="2800" b="1" dirty="0"/>
              <a:t>Metabolic manifestations are common in severe disease: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Hypocalcemia (most commonly due to hypoalbuminemia),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Hyperglycemia,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Acidosis.</a:t>
            </a:r>
          </a:p>
        </p:txBody>
      </p:sp>
    </p:spTree>
    <p:extLst>
      <p:ext uri="{BB962C8B-B14F-4D97-AF65-F5344CB8AC3E}">
        <p14:creationId xmlns:p14="http://schemas.microsoft.com/office/powerpoint/2010/main" val="330159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2C128CE-4669-01C8-7FF9-ED29DC77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4447"/>
            <a:ext cx="1030224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Serum amylase may be normal in patients with hypertriglyceridemia or alcohol-induced acute pancreatitis;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therefore, serum lipase is more sensitive and specific for the diagnosis of acute pancreatitis.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Serum lipase remains elevated for a longer duration than amylase, making it more useful in patients presenting several days after symptom onset.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 of elevated amylase: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Intestinal perforation,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Bowel obstruction,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Intestinal ischemia,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Tubo-ovarian disease,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Renal failure.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7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C1E3B0E0-E10E-2AC4-D212-947565AAC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374" y="1536987"/>
            <a:ext cx="9831026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fluid collection with a well-defined inflammatory wall, usually located outside the pancreas, without necrosis or with minimal necrosis.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at least 4 weeks after the onset of acute pancreatitis.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pancreatic pseudocysts are asymptomatic; when symptomatic, they may cause abdominal pain, early satiety, nausea, and vomiting due to pressure on the stomach or gastric outlet.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Rapidly enlarging pseudocysts may rupture, bleed, obstruct the extrahepatic bile ducts, invade surrounding structures, or become infected.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Asymptomatic pseudocysts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should be monitored.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Drainage of pancreatic pseudocysts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(endoscopic, surgical, or percutaneous):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Suspected infection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Progressive symptomatic enlargement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Endoscopic ultrasound-guided drainage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into the stomach or duodenum is the preferred method.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215DF0-52D0-3737-2096-A3D7F1343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96814" y="642809"/>
            <a:ext cx="56755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Pancreatic Pseudocyst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2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All you know about the Pancreatic Pseudocysts - Dr. Srivatsan Gurumur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72" y="14034"/>
            <a:ext cx="5638360" cy="31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ncreatic pseudocyst - Radiology at St. Vincent's University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9232"/>
            <a:ext cx="7915529" cy="38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5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31648"/>
            <a:ext cx="12036425" cy="7089648"/>
          </a:xfrm>
        </p:spPr>
      </p:pic>
    </p:spTree>
    <p:extLst>
      <p:ext uri="{BB962C8B-B14F-4D97-AF65-F5344CB8AC3E}">
        <p14:creationId xmlns:p14="http://schemas.microsoft.com/office/powerpoint/2010/main" val="99822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-60960"/>
            <a:ext cx="6278880" cy="6858000"/>
          </a:xfrm>
        </p:spPr>
      </p:pic>
    </p:spTree>
    <p:extLst>
      <p:ext uri="{BB962C8B-B14F-4D97-AF65-F5344CB8AC3E}">
        <p14:creationId xmlns:p14="http://schemas.microsoft.com/office/powerpoint/2010/main" val="406958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0" y="207963"/>
            <a:ext cx="9144000" cy="8771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B Nazanin" panose="00000400000000000000" pitchFamily="2" charset="-78"/>
              </a:rPr>
              <a:t>Anatomy of pancreas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B2A8AC0-6D84-110F-B409-40BC61543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0" y="1716559"/>
            <a:ext cx="1007556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Endocrine Part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Secretion of glucagon, insulin, and somatostatin.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Exocrine Part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Acinar cells: Secretion of zymogens including trypsinogen,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chymotrypsinogen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pro-lipase, pro-elastase, and pro-amylase into the ducts.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Ductal cells: Secretion of water and bicarbonate to neutralize gastric contents and activate pancreatic enzymes.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ducts merge to form a larger duct, which eventually opens into the duodenum at the ampulla of Vater.</a:t>
            </a:r>
          </a:p>
        </p:txBody>
      </p:sp>
    </p:spTree>
    <p:extLst>
      <p:ext uri="{BB962C8B-B14F-4D97-AF65-F5344CB8AC3E}">
        <p14:creationId xmlns:p14="http://schemas.microsoft.com/office/powerpoint/2010/main" val="362602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ECD6151-ECE0-C785-4D1D-4621A3A9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0" y="1272166"/>
            <a:ext cx="974344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Indications for Contrast-Enhanced CT Scan or Pancreatic MRI: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patients with uncertain diagnosis, especially due to excessive intestinal gas, or in those who have not improved 48–72 hours after hospitalization.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Findings may include pancreatic enlargement, peripancreatic inflammatory changes, and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extrapancreatic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fluid collections.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Imaging does not exclude the diagnosis of acute pancreatitis, as 15–30% of patients with mild disease may have normal findings.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Contrast-enhanced CT scan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useful for assessing the severity of pancreatitis based on the presence of pancreatic necrosis and peripancreatic fluid collections. Prior to imaging, adequate fluid resuscitation is necessary to reduce contrast toxicity.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indicated in patients with contrast allergy or in those with renal insufficiency.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3F18BF4-C905-AA8F-421E-E399194B6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4720" y="535791"/>
            <a:ext cx="5476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Imaging in Acute Pancreatitis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7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1203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0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920" y="195072"/>
            <a:ext cx="5693092" cy="1280890"/>
          </a:xfrm>
        </p:spPr>
        <p:txBody>
          <a:bodyPr>
            <a:normAutofit/>
          </a:bodyPr>
          <a:lstStyle/>
          <a:p>
            <a:pPr algn="just" rtl="1"/>
            <a:r>
              <a:rPr lang="en-US" sz="4400" b="1" dirty="0">
                <a:solidFill>
                  <a:schemeClr val="tx1"/>
                </a:solidFill>
                <a:cs typeface="B Nazanin" panose="00000400000000000000" pitchFamily="2" charset="-78"/>
              </a:rPr>
              <a:t>Prognosis</a:t>
            </a:r>
            <a:endParaRPr lang="fa-IR" sz="4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27F14DD-4BB3-CF75-FF74-ED9CDAB3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86139"/>
            <a:ext cx="1011936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is no correlation between the degree of serum amylase or lipase elevation and the severity of pancreatitis.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Within the first 48–72 hours of acute pancreatitis, the following findings suggest progression toward severe disease: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Rising hematocrit or BUN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Persistent SIRS despite fluid resuscitation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 dysfunction, including: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Shock: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Systolic blood pressure &lt;90 mmHg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failure: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₂ ≤60 mmHg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 kidney injury: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Creatinine &gt;2 mg/dL after hydration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556" y="540489"/>
            <a:ext cx="4191444" cy="1280890"/>
          </a:xfrm>
        </p:spPr>
        <p:txBody>
          <a:bodyPr>
            <a:normAutofit/>
          </a:bodyPr>
          <a:lstStyle/>
          <a:p>
            <a:pPr algn="just" rtl="1"/>
            <a:r>
              <a:rPr lang="en-US" sz="4400" b="1" dirty="0">
                <a:solidFill>
                  <a:schemeClr val="tx1"/>
                </a:solidFill>
                <a:cs typeface="B Nazanin" panose="00000400000000000000" pitchFamily="2" charset="-78"/>
              </a:rPr>
              <a:t>Treatment</a:t>
            </a:r>
            <a:endParaRPr lang="fa-IR" sz="4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367769-298A-FF59-0CCE-DBC5D978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310444"/>
            <a:ext cx="964184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ICU admission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if possible.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Supportive treatments: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Aggressive intravenous hydration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Parenteral analgesics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Bowel rest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Supplemental oxygen is recommended at the start of treatment for all patients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cases of nausea, vomiting, or ileus: placement of a NG tube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68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ABCBCC8-CB0B-BA81-905B-FA0AF737F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775109"/>
            <a:ext cx="977392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Drugs intended to “rest” the pancreas (somatostatin, glucagon, calcitonin, H2 blockers) and enzyme inhibitors (aprotinin and glycosylated mesylate) are not effective in reducing complications or mortality.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sterile necrosis, antibiotics are not recommended; however, in infected necrosis, appropriate antibiotics should be initiated before confirmation of the diagnosis and continued with the selected agent once culture results are available.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Aggressive fluid therapy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during the first 12–24 hours is crucial. Early aggressive hydration reduces pancreatic necrosis and organ failure. Fluid therapy after 24 hours has minimal benefit.</a:t>
            </a:r>
          </a:p>
        </p:txBody>
      </p:sp>
    </p:spTree>
    <p:extLst>
      <p:ext uri="{BB962C8B-B14F-4D97-AF65-F5344CB8AC3E}">
        <p14:creationId xmlns:p14="http://schemas.microsoft.com/office/powerpoint/2010/main" val="35528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D6CF9A4-C016-F246-306C-003FD54B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760" y="1413063"/>
            <a:ext cx="932688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Crystalloids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especially Ringer's lactate, are initiated with a bolus dose, followed by infusion at 250–500 mL/hour or 5–10 mL/kg/hour.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Fluid administration should aim to maintain a urine output of 0.5 mL/kg/hour.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Patients receiving frequent narcotic analgesics should be monitored for oxygen saturation, as hypoxia may be missed.</a:t>
            </a:r>
          </a:p>
        </p:txBody>
      </p:sp>
    </p:spTree>
    <p:extLst>
      <p:ext uri="{BB962C8B-B14F-4D97-AF65-F5344CB8AC3E}">
        <p14:creationId xmlns:p14="http://schemas.microsoft.com/office/powerpoint/2010/main" val="22684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920" y="293338"/>
            <a:ext cx="6192964" cy="1280890"/>
          </a:xfrm>
        </p:spPr>
        <p:txBody>
          <a:bodyPr>
            <a:normAutofit/>
          </a:bodyPr>
          <a:lstStyle/>
          <a:p>
            <a:r>
              <a:rPr lang="en-US" sz="4400" b="1" dirty="0"/>
              <a:t>Nutritional Support</a:t>
            </a:r>
            <a:endParaRPr lang="en-US" sz="4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CC19479-C2E0-AEC0-3760-B32EE2DD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1231108"/>
            <a:ext cx="1006856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Mild Pancreatitis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Oral feeding can be initiated within the first 24 hours without waiting for pain resolution or normalization of pancreatic enzyme levels. Starting with low-fat solid foods is as safe as clear liquids and may even reduce the length of hospital stay.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Severe Pancreatitis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Enteral nutrition via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nasoenteric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nasogastric tube is preferred.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Parenteral nutrition is reserved for patients who cannot tolerate enteral absorption or for whom NG tube placement is not possible.</a:t>
            </a:r>
          </a:p>
        </p:txBody>
      </p:sp>
    </p:spTree>
    <p:extLst>
      <p:ext uri="{BB962C8B-B14F-4D97-AF65-F5344CB8AC3E}">
        <p14:creationId xmlns:p14="http://schemas.microsoft.com/office/powerpoint/2010/main" val="270419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77" y="256762"/>
            <a:ext cx="9993283" cy="128089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Recurrence of Gallstone-Induced Pancreatitis</a:t>
            </a:r>
            <a:endParaRPr lang="en-US" sz="4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52F61F-88E1-D845-9B8E-F3E2EF87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996" y="2134413"/>
            <a:ext cx="989168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recurrence rate is 50–75% within 6 months, thus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cholecystectomy is recommended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mild pancreatitis: before discharge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severe pancreatitis: cholecystectomy is often delayed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Emergency ERCP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indicated to identify and remove biliary stones in patients with signs of biliary obstruction or cholangitis confirmed by imaging or laboratory tests.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patients who are not candidates for cholecystectomy,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biliary sphincterotomy without gallbladder removal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may be performed.</a:t>
            </a:r>
          </a:p>
        </p:txBody>
      </p:sp>
    </p:spTree>
    <p:extLst>
      <p:ext uri="{BB962C8B-B14F-4D97-AF65-F5344CB8AC3E}">
        <p14:creationId xmlns:p14="http://schemas.microsoft.com/office/powerpoint/2010/main" val="2751107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378" y="441674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/>
              <a:t>Infected Pancreatic Necrosis</a:t>
            </a:r>
            <a:endParaRPr lang="en-US" sz="4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32C5690-1C30-0019-1929-5D71221AC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606" y="1318022"/>
            <a:ext cx="982787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Fever, leukocytosis, and worsening abdominal pain.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Sometimes CT scan shows gas bubbles at the site of necrosis.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suspected infected pancreatic necrosis, debridement should be performed even if not definitively proven.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Step-up approach: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Broad-spectrum antibiotics and percutaneous drainage if necessary.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at least 4 weeks, minimally invasive debridement is performed if needed. At this stage, necrotic tissue has liquefied and walls have formed around the pancreas.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Drainage, debridement, or both may be performed.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28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288" y="2990437"/>
            <a:ext cx="9144000" cy="8771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B Nazanin" panose="00000400000000000000" pitchFamily="2" charset="-78"/>
              </a:rPr>
              <a:t>Chronic Pancreatitis</a:t>
            </a:r>
          </a:p>
        </p:txBody>
      </p:sp>
    </p:spTree>
    <p:extLst>
      <p:ext uri="{BB962C8B-B14F-4D97-AF65-F5344CB8AC3E}">
        <p14:creationId xmlns:p14="http://schemas.microsoft.com/office/powerpoint/2010/main" val="258937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.9 The Pancreas – Anatomy &amp; Phys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1" y="231648"/>
            <a:ext cx="10302177" cy="629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61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-193231"/>
            <a:ext cx="6303264" cy="7002462"/>
          </a:xfrm>
        </p:spPr>
      </p:pic>
    </p:spTree>
    <p:extLst>
      <p:ext uri="{BB962C8B-B14F-4D97-AF65-F5344CB8AC3E}">
        <p14:creationId xmlns:p14="http://schemas.microsoft.com/office/powerpoint/2010/main" val="150245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210964"/>
            <a:ext cx="5784532" cy="1280890"/>
          </a:xfrm>
        </p:spPr>
        <p:txBody>
          <a:bodyPr>
            <a:normAutofit/>
          </a:bodyPr>
          <a:lstStyle/>
          <a:p>
            <a:pPr algn="just" rtl="1"/>
            <a:r>
              <a:rPr lang="en-US" sz="4400" b="1" dirty="0">
                <a:solidFill>
                  <a:schemeClr val="tx1"/>
                </a:solidFill>
                <a:cs typeface="B Nazanin" panose="00000400000000000000" pitchFamily="2" charset="-78"/>
              </a:rPr>
              <a:t>Clinical presentation</a:t>
            </a:r>
            <a:endParaRPr lang="fa-IR" sz="4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462BEC-4B8B-2262-C03B-A7634302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" y="937964"/>
            <a:ext cx="10566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Episodic or persistent pain / located in the epigastrium and often radiating to the back / sometimes accompanied by nausea and vomiting / relief of pain by sitting or leaning forward / pain usually occurs 15–30 minutes after meals, initially episodic and becoming continuous as the disease progresses.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Exocrine and Endocrine Pancreatic Insufficiency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Pancreatic insufficiency does not occur until approximately 90% of pancreatic function is lost.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Steatorrhea usually precedes protein deficiency.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Abdominal bloating, malabsorption of fat-soluble vitamins and vitamin B12; therefore, periodic assessment of vitamin D levels and bone densitometry is recommended.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Marked malabsorption and weight loss.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Glucose intolerance occurs, but overt diabetes usually develops in the late stages 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2415419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384651"/>
            <a:ext cx="3074352" cy="931020"/>
          </a:xfrm>
        </p:spPr>
        <p:txBody>
          <a:bodyPr>
            <a:normAutofit/>
          </a:bodyPr>
          <a:lstStyle/>
          <a:p>
            <a:pPr algn="just" rtl="1"/>
            <a:r>
              <a:rPr lang="en-US" sz="4400" b="1" dirty="0">
                <a:solidFill>
                  <a:schemeClr val="tx1"/>
                </a:solidFill>
                <a:cs typeface="B Nazanin" panose="00000400000000000000" pitchFamily="2" charset="-78"/>
              </a:rPr>
              <a:t>Diagnosis</a:t>
            </a:r>
            <a:endParaRPr lang="fa-IR" sz="4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03CA1D0-4495-85FE-8A3A-92C703D2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662" y="1315671"/>
            <a:ext cx="1001565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Non-Functional Tests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Fecal fat analysis, fecal elastase, and serum trypsin.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Functional tests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(serum amylase and lipase) do not become abnormal until approximately 90% of pancreatic enzymes are lost; therefore, chronic pancreatitis cannot be confirmed or excluded based solely on pancreatic enzyme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72-hour fecal fat test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to diagnose steatorrhea when fat excretion exceeds 7 g/day.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test is neither specific nor sufficiently sensitive.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Fecal elastase measurement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most common non-invasive and indirect test for diagnosing exocrine pancreatic insufficiency.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Fecal elastase &lt;200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/g stool indicates insufficiency.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patients with diarrhea, results may be falsely low due to stool dilution.</a:t>
            </a:r>
          </a:p>
        </p:txBody>
      </p:sp>
    </p:spTree>
    <p:extLst>
      <p:ext uri="{BB962C8B-B14F-4D97-AF65-F5344CB8AC3E}">
        <p14:creationId xmlns:p14="http://schemas.microsoft.com/office/powerpoint/2010/main" val="1445480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E29B08B-78BA-7F5E-278F-C3EF7613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27097"/>
            <a:ext cx="1004824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patients with chronic pancreatitis are asymptomatic and are diagnosed incidentally on imaging.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Pancreatic calcification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plain abdominal X-ray or CT scan is pathognomonic for chronic pancreatitis.</a:t>
            </a:r>
          </a:p>
        </p:txBody>
      </p:sp>
    </p:spTree>
    <p:extLst>
      <p:ext uri="{BB962C8B-B14F-4D97-AF65-F5344CB8AC3E}">
        <p14:creationId xmlns:p14="http://schemas.microsoft.com/office/powerpoint/2010/main" val="4260428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629"/>
            <a:ext cx="12036425" cy="6858629"/>
          </a:xfrm>
        </p:spPr>
      </p:pic>
    </p:spTree>
    <p:extLst>
      <p:ext uri="{BB962C8B-B14F-4D97-AF65-F5344CB8AC3E}">
        <p14:creationId xmlns:p14="http://schemas.microsoft.com/office/powerpoint/2010/main" val="827418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87A8AD7-D065-73FF-4A0B-AC417F856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928" y="1572130"/>
            <a:ext cx="97099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 Criteria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hyperechoic area with shadowing: indicative of a ductal stone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Lobulation of the pancreas with a honeycombing appearance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Minor Criteria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Cysts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 pancreatic duct dilation ≥3.5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Irregular pancreatic duct margins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Side branch dilation ≥1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Hyperechoic duct wall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Parenchymal strands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hyperechoic area without shadowing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Lobulation with irregular lobules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D802F51-9A53-88B9-A49A-A50D4431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928" y="484556"/>
            <a:ext cx="8016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Endoscopic Ultrasound (EUS)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41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BBD946F-83F6-6707-8A43-86620AED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760" y="889843"/>
            <a:ext cx="994664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EUS plays a crucial role in the diagnosis of chronic pancreatitis.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absence of these criteria, chronic pancreatitis is unlikely, whereas the presence of 4 or more criteria strongly suggests chronic pancreatitis, even if other functional tests and imaging studies are normal.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ERCP should not be used for diagnosing chronic pancreatitis; MRCP is preferred.</a:t>
            </a:r>
          </a:p>
        </p:txBody>
      </p:sp>
    </p:spTree>
    <p:extLst>
      <p:ext uri="{BB962C8B-B14F-4D97-AF65-F5344CB8AC3E}">
        <p14:creationId xmlns:p14="http://schemas.microsoft.com/office/powerpoint/2010/main" val="2924752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324" y="134112"/>
            <a:ext cx="4550092" cy="1280890"/>
          </a:xfrm>
        </p:spPr>
        <p:txBody>
          <a:bodyPr>
            <a:normAutofit/>
          </a:bodyPr>
          <a:lstStyle/>
          <a:p>
            <a:pPr algn="just" rtl="1"/>
            <a:r>
              <a:rPr lang="en-US" sz="4400" b="1" dirty="0">
                <a:solidFill>
                  <a:schemeClr val="tx1"/>
                </a:solidFill>
                <a:cs typeface="B Nazanin" panose="00000400000000000000" pitchFamily="2" charset="-78"/>
              </a:rPr>
              <a:t>Treatment</a:t>
            </a:r>
            <a:endParaRPr lang="fa-IR" sz="4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2923C1F-3D04-3EE4-9B78-EC43E47F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134" y="814578"/>
            <a:ext cx="1006330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Malabsorption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Commercial pancreatin preparations contain lipase, amylase, trypsin, and chymotrypsin.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USP 40,000–50,000 units of lipase should be taken with each main meal and half this dose with snacks.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Enzyme supplements should be taken with food.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Bacterial overgrowth occurs in 25% of patients due to reduced intestinal motility from pancreatic inflammation or the use of narcotic analgesics, which may worsen steatorrhea.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Abdominal pain management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Avoid smoking and alcohol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Non-opioid analgesics, and opioids if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Suppression of pancreatic secretions with oral pancreatic enzyme supplements, somatostatin analogs, and enteral nutrition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Pregabalin, TCAs, SSRIs, SNRIs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Antioxidants: selenium, vitamins C and E, methionine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Endoscopic decompression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Surgery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2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1487425"/>
            <a:ext cx="11002541" cy="4450080"/>
          </a:xfrm>
        </p:spPr>
      </p:pic>
    </p:spTree>
    <p:extLst>
      <p:ext uri="{BB962C8B-B14F-4D97-AF65-F5344CB8AC3E}">
        <p14:creationId xmlns:p14="http://schemas.microsoft.com/office/powerpoint/2010/main" val="3376260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گزارش تصویری: سواحل بوشهر به روایت تصویر - اسلايد تصاوير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2036425" cy="68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4372" y="621792"/>
            <a:ext cx="8390636" cy="1280890"/>
          </a:xfrm>
        </p:spPr>
        <p:txBody>
          <a:bodyPr>
            <a:noAutofit/>
          </a:bodyPr>
          <a:lstStyle/>
          <a:p>
            <a:pPr algn="just" rtl="1"/>
            <a:r>
              <a:rPr lang="en-US" sz="6000" b="1" dirty="0">
                <a:solidFill>
                  <a:schemeClr val="tx1"/>
                </a:solidFill>
                <a:cs typeface="B Nazanin" panose="00000400000000000000" pitchFamily="2" charset="-78"/>
              </a:rPr>
              <a:t>Thanks for attention</a:t>
            </a:r>
            <a:endParaRPr lang="fa-IR" sz="6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1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1987"/>
            <a:ext cx="9180575" cy="6167310"/>
          </a:xfrm>
        </p:spPr>
      </p:pic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768" y="701739"/>
            <a:ext cx="9144000" cy="8771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cs typeface="B Nazanin" panose="00000400000000000000" pitchFamily="2" charset="-78"/>
              </a:rPr>
              <a:t>Acute pancreatitis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648" y="3054096"/>
            <a:ext cx="10302240" cy="5754624"/>
          </a:xfrm>
        </p:spPr>
        <p:txBody>
          <a:bodyPr>
            <a:noAutofit/>
          </a:bodyPr>
          <a:lstStyle/>
          <a:p>
            <a:pPr algn="ctr" rtl="1"/>
            <a:r>
              <a:rPr lang="en-US" sz="3600" b="1" dirty="0">
                <a:solidFill>
                  <a:schemeClr val="tx1"/>
                </a:solidFill>
                <a:latin typeface="+mj-lt"/>
                <a:cs typeface="B Nazanin" panose="00000400000000000000" pitchFamily="2" charset="-78"/>
              </a:rPr>
              <a:t>The most common disease of pancreas</a:t>
            </a:r>
            <a:endParaRPr lang="fa-IR" sz="3600" dirty="0">
              <a:solidFill>
                <a:schemeClr val="tx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626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4" y="0"/>
            <a:ext cx="9144000" cy="8771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503E4BB-8F0F-9186-95CE-D75F5C60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920" y="1377822"/>
            <a:ext cx="978408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Biliary Stones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common cause (45%).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frequent in women.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Transient elevation with ALT &gt;150 or ALT more than 3 times the normal level.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Gallstones increase the risk of pancreatitis by 25–35 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Alcohol Consumption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4–5 drinks per day for more than 5 years.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Medications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9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363227B-C8C2-A1EC-9582-A48E441F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880" y="998926"/>
            <a:ext cx="9855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Metabolic Disorders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DKA / Ca &gt;12 / TG &gt;1000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Trauma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Blunt abdominal trauma, iatrogenic (post-ERCP), sphincterotomy.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Infections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Mumps, HAV, HBV, echovirus, adenoviruses, CMV, Ascaris, Mycoplasma, Campylobacter, TB, Legionella.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7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957C28B-A2F1-CEEB-46A3-4DECCF8E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121" y="1476725"/>
            <a:ext cx="94589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Vasculitis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PAN, SLE.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Toxins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Snake and scorpion venom, ethanol, methanol, organophosphates.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Idiopathic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Malignancies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Smoking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4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is may contain: an image of different types of flowers and their parts in the diagram below it ar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0"/>
            <a:ext cx="5522976" cy="6880908"/>
          </a:xfrm>
        </p:spPr>
      </p:pic>
    </p:spTree>
    <p:extLst>
      <p:ext uri="{BB962C8B-B14F-4D97-AF65-F5344CB8AC3E}">
        <p14:creationId xmlns:p14="http://schemas.microsoft.com/office/powerpoint/2010/main" val="14634064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484</TotalTime>
  <Words>1912</Words>
  <Application>Microsoft Office PowerPoint</Application>
  <PresentationFormat>Widescreen</PresentationFormat>
  <Paragraphs>137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B Nazanin</vt:lpstr>
      <vt:lpstr>Century Gothic</vt:lpstr>
      <vt:lpstr>Wingdings 3</vt:lpstr>
      <vt:lpstr>Wisp</vt:lpstr>
      <vt:lpstr>PowerPoint Presentation</vt:lpstr>
      <vt:lpstr>Anatomy of pancreas</vt:lpstr>
      <vt:lpstr>PowerPoint Presentation</vt:lpstr>
      <vt:lpstr>PowerPoint Presentation</vt:lpstr>
      <vt:lpstr>Acute pancreatitis </vt:lpstr>
      <vt:lpstr>Etiology</vt:lpstr>
      <vt:lpstr>PowerPoint Presentation</vt:lpstr>
      <vt:lpstr>PowerPoint Presentation</vt:lpstr>
      <vt:lpstr>PowerPoint Presentation</vt:lpstr>
      <vt:lpstr>Drug-Induced Pancreatitis</vt:lpstr>
      <vt:lpstr>Sign and symptoms</vt:lpstr>
      <vt:lpstr>PowerPoint Presentation</vt:lpstr>
      <vt:lpstr>PowerPoint Presentation</vt:lpstr>
      <vt:lpstr>Diagnosis</vt:lpstr>
      <vt:lpstr>PowerPoint Presentation</vt:lpstr>
      <vt:lpstr>Pancreatic Pseudocyst</vt:lpstr>
      <vt:lpstr>PowerPoint Presentation</vt:lpstr>
      <vt:lpstr>PowerPoint Presentation</vt:lpstr>
      <vt:lpstr>PowerPoint Presentation</vt:lpstr>
      <vt:lpstr>Imaging in Acute Pancreatitis</vt:lpstr>
      <vt:lpstr>PowerPoint Presentation</vt:lpstr>
      <vt:lpstr>Prognosis</vt:lpstr>
      <vt:lpstr>Treatment</vt:lpstr>
      <vt:lpstr>PowerPoint Presentation</vt:lpstr>
      <vt:lpstr>PowerPoint Presentation</vt:lpstr>
      <vt:lpstr>Nutritional Support</vt:lpstr>
      <vt:lpstr>Recurrence of Gallstone-Induced Pancreatitis</vt:lpstr>
      <vt:lpstr>Infected Pancreatic Necrosis</vt:lpstr>
      <vt:lpstr>Chronic Pancreatitis</vt:lpstr>
      <vt:lpstr>PowerPoint Presentation</vt:lpstr>
      <vt:lpstr>Clinical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Thanks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CONSIDERATIONS</dc:title>
  <dc:creator>I  N  T  E  L</dc:creator>
  <cp:lastModifiedBy>Hamidreza Mahboobi</cp:lastModifiedBy>
  <cp:revision>52</cp:revision>
  <dcterms:created xsi:type="dcterms:W3CDTF">2025-08-22T19:23:31Z</dcterms:created>
  <dcterms:modified xsi:type="dcterms:W3CDTF">2025-08-25T21:44:41Z</dcterms:modified>
</cp:coreProperties>
</file>