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81" r:id="rId7"/>
    <p:sldId id="282" r:id="rId8"/>
    <p:sldId id="261" r:id="rId9"/>
    <p:sldId id="262" r:id="rId10"/>
    <p:sldId id="283" r:id="rId11"/>
    <p:sldId id="263" r:id="rId12"/>
    <p:sldId id="264" r:id="rId13"/>
    <p:sldId id="284" r:id="rId14"/>
    <p:sldId id="265" r:id="rId15"/>
    <p:sldId id="266" r:id="rId16"/>
    <p:sldId id="285" r:id="rId17"/>
    <p:sldId id="267" r:id="rId18"/>
    <p:sldId id="268" r:id="rId19"/>
    <p:sldId id="269" r:id="rId20"/>
    <p:sldId id="270" r:id="rId21"/>
    <p:sldId id="286" r:id="rId22"/>
    <p:sldId id="271" r:id="rId23"/>
    <p:sldId id="272" r:id="rId24"/>
    <p:sldId id="273" r:id="rId25"/>
    <p:sldId id="274" r:id="rId26"/>
    <p:sldId id="275" r:id="rId27"/>
    <p:sldId id="277" r:id="rId28"/>
    <p:sldId id="278" r:id="rId29"/>
    <p:sldId id="279" r:id="rId30"/>
    <p:sldId id="287" r:id="rId31"/>
    <p:sldId id="28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E0C59-F469-E11F-59BF-CE9EE5644D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23FF73-93A3-CE5B-AA4C-EC3F7340C4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04AE93-AD44-049F-DD6E-3D2BC49C2756}"/>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5" name="Footer Placeholder 4">
            <a:extLst>
              <a:ext uri="{FF2B5EF4-FFF2-40B4-BE49-F238E27FC236}">
                <a16:creationId xmlns:a16="http://schemas.microsoft.com/office/drawing/2014/main" id="{7A2BFEB2-A91A-95A8-7A38-90B709E471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9A7471-2799-0F0D-F5C5-9E3670B8199B}"/>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114041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74115-37AA-136B-FF20-9FBFFEDA8F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89DC7D-738B-C831-520D-1DC8CE7F75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2776E5-8170-5A3A-7762-82E953F5A73F}"/>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5" name="Footer Placeholder 4">
            <a:extLst>
              <a:ext uri="{FF2B5EF4-FFF2-40B4-BE49-F238E27FC236}">
                <a16:creationId xmlns:a16="http://schemas.microsoft.com/office/drawing/2014/main" id="{198EBD7B-28D1-8A55-A1F6-1CD92973E4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5068B-0D92-6703-742B-A1F93E5C6264}"/>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3085678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F2EFEA-5C4C-9474-EB10-30A93968B6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DA2A1C-39ED-FB9B-DBB2-CAE08D3505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02FAB-43C4-6DC0-0BA0-7078B2CB0451}"/>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5" name="Footer Placeholder 4">
            <a:extLst>
              <a:ext uri="{FF2B5EF4-FFF2-40B4-BE49-F238E27FC236}">
                <a16:creationId xmlns:a16="http://schemas.microsoft.com/office/drawing/2014/main" id="{83911A9F-1040-CADF-BB27-4ABCB1B37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D4CDF-8F9A-CF1F-1A7A-408F5409256C}"/>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1969947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185F-3C73-81B7-2114-13CF109599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04A445-ABD2-F9FC-1249-07F9B2FBA4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82CDA4-4AED-FC64-C565-DD8BF6C9DC19}"/>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5" name="Footer Placeholder 4">
            <a:extLst>
              <a:ext uri="{FF2B5EF4-FFF2-40B4-BE49-F238E27FC236}">
                <a16:creationId xmlns:a16="http://schemas.microsoft.com/office/drawing/2014/main" id="{C0F67DB9-EFFF-63E9-9A0B-D70D12E081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41F42-3415-3DD6-1910-3E32BF768140}"/>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304296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5111E-01E6-E4F1-EA3D-25C707E62C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6DFCB5-54DF-60B8-904D-94FD4C6C8D7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A851DF-9552-0CB2-A297-11CE2B75D8E3}"/>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5" name="Footer Placeholder 4">
            <a:extLst>
              <a:ext uri="{FF2B5EF4-FFF2-40B4-BE49-F238E27FC236}">
                <a16:creationId xmlns:a16="http://schemas.microsoft.com/office/drawing/2014/main" id="{83471C46-2A0D-E0C1-D6A6-3829753F2B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9BC25E-8F22-1826-B632-364FD6A5CFDE}"/>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284404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63D7B-50F2-0E95-128C-6B856EAB79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4CDB8D-746A-16C2-A92D-E767448FA5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7E3B49-775A-D86B-5D28-48D2472D77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F26FC3-36E4-2A6F-3D48-21A27164E2FB}"/>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6" name="Footer Placeholder 5">
            <a:extLst>
              <a:ext uri="{FF2B5EF4-FFF2-40B4-BE49-F238E27FC236}">
                <a16:creationId xmlns:a16="http://schemas.microsoft.com/office/drawing/2014/main" id="{3B23E948-EFC3-1190-9FC3-0C661FBE0D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864243-754D-F18C-492C-DFC769B47598}"/>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267009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8893-F05E-15AB-86A4-C922CF3C11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02E190-7227-9255-3195-42C5DA3111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943DBB-49B2-F88C-C3FB-66D2F51CA4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05FAC0-7728-3760-882A-B61A2AF92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D9C8CF-FE9B-4F4A-4578-059A1E6B16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507F9A-82CA-D610-BB5B-331806B9A65F}"/>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8" name="Footer Placeholder 7">
            <a:extLst>
              <a:ext uri="{FF2B5EF4-FFF2-40B4-BE49-F238E27FC236}">
                <a16:creationId xmlns:a16="http://schemas.microsoft.com/office/drawing/2014/main" id="{AECAD475-2894-4793-635A-920EAF096D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9C95C1-B2EF-6428-663D-800E67A0ED35}"/>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4149397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9D42-95D0-254A-B25A-93BFDD6C28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9DF336-D94A-FC15-3763-DA1C5A54F3CC}"/>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4" name="Footer Placeholder 3">
            <a:extLst>
              <a:ext uri="{FF2B5EF4-FFF2-40B4-BE49-F238E27FC236}">
                <a16:creationId xmlns:a16="http://schemas.microsoft.com/office/drawing/2014/main" id="{83B88AE2-7891-03F2-D9DF-1CC0F905D6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B77B9E-CDEA-3D7A-F2DB-415867ECA7A2}"/>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52708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75E085-CFF0-459F-7673-1B1DD8059289}"/>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3" name="Footer Placeholder 2">
            <a:extLst>
              <a:ext uri="{FF2B5EF4-FFF2-40B4-BE49-F238E27FC236}">
                <a16:creationId xmlns:a16="http://schemas.microsoft.com/office/drawing/2014/main" id="{8678432A-3D35-15DC-D7AC-EE089F4EA7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B61B9B-4A9B-E973-EEA7-8778C428D132}"/>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3131286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CA42-66BB-FA6F-EE67-A3B241A3C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696D67-11FA-CB6A-0AB9-B0B6385CDE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D58AB7-8C0A-668A-4DC1-584FC89A8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3DEF92-83A7-3909-4D84-6785EBBA5789}"/>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6" name="Footer Placeholder 5">
            <a:extLst>
              <a:ext uri="{FF2B5EF4-FFF2-40B4-BE49-F238E27FC236}">
                <a16:creationId xmlns:a16="http://schemas.microsoft.com/office/drawing/2014/main" id="{3332169A-3006-AB90-8FA2-BF6DFD9EBB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1C99D-3B45-8CE8-424B-AC044DDDC82D}"/>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240350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D777D-9068-10C6-FD17-CA83B6F1C1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65FA03-8C8E-0C39-71AC-77A7E04E82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158757-D203-B104-C735-D93610A71E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1B6556-4F8A-E5F4-C21D-A77AD8BB5A78}"/>
              </a:ext>
            </a:extLst>
          </p:cNvPr>
          <p:cNvSpPr>
            <a:spLocks noGrp="1"/>
          </p:cNvSpPr>
          <p:nvPr>
            <p:ph type="dt" sz="half" idx="10"/>
          </p:nvPr>
        </p:nvSpPr>
        <p:spPr/>
        <p:txBody>
          <a:bodyPr/>
          <a:lstStyle/>
          <a:p>
            <a:fld id="{4323251D-7E85-473D-BFC1-9D789680220B}" type="datetimeFigureOut">
              <a:rPr lang="en-US" smtClean="0"/>
              <a:t>4/7/2024</a:t>
            </a:fld>
            <a:endParaRPr lang="en-US"/>
          </a:p>
        </p:txBody>
      </p:sp>
      <p:sp>
        <p:nvSpPr>
          <p:cNvPr id="6" name="Footer Placeholder 5">
            <a:extLst>
              <a:ext uri="{FF2B5EF4-FFF2-40B4-BE49-F238E27FC236}">
                <a16:creationId xmlns:a16="http://schemas.microsoft.com/office/drawing/2014/main" id="{F5C4A471-AA6B-2849-512E-D7478A0ADB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20CB3A-7268-CD14-B375-8B46664B2728}"/>
              </a:ext>
            </a:extLst>
          </p:cNvPr>
          <p:cNvSpPr>
            <a:spLocks noGrp="1"/>
          </p:cNvSpPr>
          <p:nvPr>
            <p:ph type="sldNum" sz="quarter" idx="12"/>
          </p:nvPr>
        </p:nvSpPr>
        <p:spPr/>
        <p:txBody>
          <a:bodyPr/>
          <a:lstStyle/>
          <a:p>
            <a:fld id="{2529F209-F6A4-400D-AD47-0C591D87DA07}" type="slidenum">
              <a:rPr lang="en-US" smtClean="0"/>
              <a:t>‹#›</a:t>
            </a:fld>
            <a:endParaRPr lang="en-US"/>
          </a:p>
        </p:txBody>
      </p:sp>
    </p:spTree>
    <p:extLst>
      <p:ext uri="{BB962C8B-B14F-4D97-AF65-F5344CB8AC3E}">
        <p14:creationId xmlns:p14="http://schemas.microsoft.com/office/powerpoint/2010/main" val="385394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7096EF-971C-52E7-EB3A-718CC21EF6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57B6E3-DB95-1E11-40F5-8EA9C2A067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CC8FC7-46EE-ABAA-B646-FD440063CC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23251D-7E85-473D-BFC1-9D789680220B}" type="datetimeFigureOut">
              <a:rPr lang="en-US" smtClean="0"/>
              <a:t>4/7/2024</a:t>
            </a:fld>
            <a:endParaRPr lang="en-US"/>
          </a:p>
        </p:txBody>
      </p:sp>
      <p:sp>
        <p:nvSpPr>
          <p:cNvPr id="5" name="Footer Placeholder 4">
            <a:extLst>
              <a:ext uri="{FF2B5EF4-FFF2-40B4-BE49-F238E27FC236}">
                <a16:creationId xmlns:a16="http://schemas.microsoft.com/office/drawing/2014/main" id="{8BB383CA-3E20-280D-DEE2-6A75D0014D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FCA52F3-D6F2-D862-8D0C-0DFA4B3B4D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529F209-F6A4-400D-AD47-0C591D87DA07}" type="slidenum">
              <a:rPr lang="en-US" smtClean="0"/>
              <a:t>‹#›</a:t>
            </a:fld>
            <a:endParaRPr lang="en-US"/>
          </a:p>
        </p:txBody>
      </p:sp>
    </p:spTree>
    <p:extLst>
      <p:ext uri="{BB962C8B-B14F-4D97-AF65-F5344CB8AC3E}">
        <p14:creationId xmlns:p14="http://schemas.microsoft.com/office/powerpoint/2010/main" val="563685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47A6-8C3A-5F29-E43F-A781E841F22E}"/>
              </a:ext>
            </a:extLst>
          </p:cNvPr>
          <p:cNvSpPr>
            <a:spLocks noGrp="1"/>
          </p:cNvSpPr>
          <p:nvPr>
            <p:ph type="ctrTitle"/>
          </p:nvPr>
        </p:nvSpPr>
        <p:spPr>
          <a:xfrm>
            <a:off x="1524000" y="451075"/>
            <a:ext cx="9144000" cy="1999343"/>
          </a:xfrm>
        </p:spPr>
        <p:txBody>
          <a:bodyPr/>
          <a:lstStyle/>
          <a:p>
            <a:r>
              <a:rPr lang="en-US" dirty="0"/>
              <a:t>Harrison Gastroenterology MCQ review</a:t>
            </a:r>
          </a:p>
        </p:txBody>
      </p:sp>
      <p:sp>
        <p:nvSpPr>
          <p:cNvPr id="3" name="Subtitle 2">
            <a:extLst>
              <a:ext uri="{FF2B5EF4-FFF2-40B4-BE49-F238E27FC236}">
                <a16:creationId xmlns:a16="http://schemas.microsoft.com/office/drawing/2014/main" id="{21D785DE-BDA0-7A20-A80B-C154EE9148F4}"/>
              </a:ext>
            </a:extLst>
          </p:cNvPr>
          <p:cNvSpPr>
            <a:spLocks noGrp="1"/>
          </p:cNvSpPr>
          <p:nvPr>
            <p:ph type="subTitle" idx="1"/>
          </p:nvPr>
        </p:nvSpPr>
        <p:spPr/>
        <p:txBody>
          <a:bodyPr/>
          <a:lstStyle/>
          <a:p>
            <a:r>
              <a:rPr lang="en-US" dirty="0">
                <a:solidFill>
                  <a:schemeClr val="tx2">
                    <a:lumMod val="50000"/>
                    <a:lumOff val="50000"/>
                  </a:schemeClr>
                </a:solidFill>
              </a:rPr>
              <a:t>Dr. Hamidreza Mahboobi</a:t>
            </a:r>
          </a:p>
          <a:p>
            <a:endParaRPr lang="en-US" dirty="0"/>
          </a:p>
          <a:p>
            <a:r>
              <a:rPr lang="en-US" b="1" dirty="0">
                <a:solidFill>
                  <a:srgbClr val="FF0000"/>
                </a:solidFill>
              </a:rPr>
              <a:t>Bushehr University of Medical Sciences</a:t>
            </a:r>
          </a:p>
        </p:txBody>
      </p:sp>
    </p:spTree>
    <p:extLst>
      <p:ext uri="{BB962C8B-B14F-4D97-AF65-F5344CB8AC3E}">
        <p14:creationId xmlns:p14="http://schemas.microsoft.com/office/powerpoint/2010/main" val="1858890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4DCCF-529D-FFF3-D4E8-E8C8C54E6B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A08E43-C558-B056-6EA3-7291335146F5}"/>
              </a:ext>
            </a:extLst>
          </p:cNvPr>
          <p:cNvSpPr>
            <a:spLocks noGrp="1"/>
          </p:cNvSpPr>
          <p:nvPr>
            <p:ph idx="1"/>
          </p:nvPr>
        </p:nvSpPr>
        <p:spPr/>
        <p:txBody>
          <a:bodyPr/>
          <a:lstStyle/>
          <a:p>
            <a:r>
              <a:rPr lang="en-US" dirty="0">
                <a:solidFill>
                  <a:srgbClr val="FF0000"/>
                </a:solidFill>
              </a:rPr>
              <a:t>Foscarnet is useful in treating ganciclovir-resistant CMV. </a:t>
            </a:r>
            <a:r>
              <a:rPr lang="en-US" dirty="0">
                <a:solidFill>
                  <a:schemeClr val="tx2">
                    <a:lumMod val="50000"/>
                    <a:lumOff val="50000"/>
                  </a:schemeClr>
                </a:solidFill>
              </a:rPr>
              <a:t>HSV manifests as vesicles and punched-out lesions in the esophagus with the characteristic findings on biopsy of ballooning degeneration with ground-glass changes in the nuclei. It can be treated with acyclovir or foscarnet in resistant cases. </a:t>
            </a:r>
            <a:r>
              <a:rPr lang="en-US" dirty="0">
                <a:solidFill>
                  <a:srgbClr val="FF0000"/>
                </a:solidFill>
              </a:rPr>
              <a:t>Candida esophagitis has the appearance of yellow nodular plaques with surrounding erythema. Treatment usually requires fluconazole therapy. </a:t>
            </a:r>
            <a:r>
              <a:rPr lang="en-US" dirty="0">
                <a:solidFill>
                  <a:schemeClr val="tx2">
                    <a:lumMod val="50000"/>
                    <a:lumOff val="50000"/>
                  </a:schemeClr>
                </a:solidFill>
              </a:rPr>
              <a:t>Finally, HIV alone can cause esophagitis that can be quite resistant to therapy. On EGD, these ulcers appear deep and linear. Treatment with thalidomide or oral glucocorticoids is employed, and highly active antiretroviral therapy should be considered.</a:t>
            </a:r>
          </a:p>
        </p:txBody>
      </p:sp>
    </p:spTree>
    <p:extLst>
      <p:ext uri="{BB962C8B-B14F-4D97-AF65-F5344CB8AC3E}">
        <p14:creationId xmlns:p14="http://schemas.microsoft.com/office/powerpoint/2010/main" val="2141458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C284-97BD-F06F-739A-8AA2A91E8F9B}"/>
              </a:ext>
            </a:extLst>
          </p:cNvPr>
          <p:cNvSpPr>
            <a:spLocks noGrp="1"/>
          </p:cNvSpPr>
          <p:nvPr>
            <p:ph type="title"/>
          </p:nvPr>
        </p:nvSpPr>
        <p:spPr/>
        <p:txBody>
          <a:bodyPr/>
          <a:lstStyle/>
          <a:p>
            <a:r>
              <a:rPr lang="en-US" dirty="0"/>
              <a:t>Q14</a:t>
            </a:r>
          </a:p>
        </p:txBody>
      </p:sp>
      <p:sp>
        <p:nvSpPr>
          <p:cNvPr id="3" name="Content Placeholder 2">
            <a:extLst>
              <a:ext uri="{FF2B5EF4-FFF2-40B4-BE49-F238E27FC236}">
                <a16:creationId xmlns:a16="http://schemas.microsoft.com/office/drawing/2014/main" id="{CABA86CA-01A7-04C7-8F10-AB8211CCC913}"/>
              </a:ext>
            </a:extLst>
          </p:cNvPr>
          <p:cNvSpPr>
            <a:spLocks noGrp="1"/>
          </p:cNvSpPr>
          <p:nvPr>
            <p:ph idx="1"/>
          </p:nvPr>
        </p:nvSpPr>
        <p:spPr>
          <a:xfrm>
            <a:off x="838200" y="1524000"/>
            <a:ext cx="10515600" cy="4652963"/>
          </a:xfrm>
        </p:spPr>
        <p:txBody>
          <a:bodyPr>
            <a:normAutofit fontScale="62500" lnSpcReduction="20000"/>
          </a:bodyPr>
          <a:lstStyle/>
          <a:p>
            <a:pPr marL="0" indent="0">
              <a:buNone/>
            </a:pPr>
            <a:r>
              <a:rPr lang="en-US" dirty="0"/>
              <a:t>Which of the following are side effects of therapies directed at peptic ulcer disease?</a:t>
            </a:r>
          </a:p>
          <a:p>
            <a:endParaRPr lang="en-US" dirty="0"/>
          </a:p>
          <a:p>
            <a:pPr marL="0" indent="0">
              <a:buNone/>
            </a:pPr>
            <a:r>
              <a:rPr lang="en-US" dirty="0"/>
              <a:t> A) Famotidine may have weak anti-androgenic side effects resulting in reversible gynecomastia and impotence, primarily in patients receiving high doses for prolonged periods of time (months to years).</a:t>
            </a:r>
          </a:p>
          <a:p>
            <a:endParaRPr lang="en-US" dirty="0"/>
          </a:p>
          <a:p>
            <a:pPr marL="0" indent="0">
              <a:buNone/>
            </a:pPr>
            <a:r>
              <a:rPr lang="en-US" dirty="0"/>
              <a:t>B) Long-term acid suppression, particularly with proton pump inhibitors, has been associated with a higher incidence of community-acquired pneumonia as well as community- and hospital-acquired Clostridium difficile–associated disease.</a:t>
            </a:r>
          </a:p>
          <a:p>
            <a:endParaRPr lang="en-US" dirty="0"/>
          </a:p>
          <a:p>
            <a:pPr marL="0" indent="0">
              <a:buNone/>
            </a:pPr>
            <a:r>
              <a:rPr lang="en-US" dirty="0"/>
              <a:t>C) Magnesium hydroxide can produce constipation and phosphate depletion.</a:t>
            </a:r>
          </a:p>
          <a:p>
            <a:endParaRPr lang="en-US" dirty="0"/>
          </a:p>
          <a:p>
            <a:pPr marL="0" indent="0">
              <a:buNone/>
            </a:pPr>
            <a:r>
              <a:rPr lang="en-US" dirty="0"/>
              <a:t>D) Rebound gastric acid hypersecretion has been described in H. pylori–negative individuals after discontinuation of H2 blockers. It occurs even after relatively short-term usage (2 months) and may last for up to 2 months after the medication has been discontinued.</a:t>
            </a:r>
          </a:p>
          <a:p>
            <a:endParaRPr lang="en-US" dirty="0"/>
          </a:p>
          <a:p>
            <a:pPr marL="0" indent="0">
              <a:buNone/>
            </a:pPr>
            <a:r>
              <a:rPr lang="en-US" dirty="0"/>
              <a:t>E) The long-term use of aluminum hydroxide can lead to milk-alkali syndrome (hypercalcemia, hyperphosphatemia with possible renal calcinosis and progression to renal insufficiency).</a:t>
            </a:r>
          </a:p>
        </p:txBody>
      </p:sp>
    </p:spTree>
    <p:extLst>
      <p:ext uri="{BB962C8B-B14F-4D97-AF65-F5344CB8AC3E}">
        <p14:creationId xmlns:p14="http://schemas.microsoft.com/office/powerpoint/2010/main" val="3032947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FD87-9ECA-9C9A-5722-11A8DDEAC3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986FF1-D41D-B1A7-84F1-880F4285DFD9}"/>
              </a:ext>
            </a:extLst>
          </p:cNvPr>
          <p:cNvSpPr>
            <a:spLocks noGrp="1"/>
          </p:cNvSpPr>
          <p:nvPr>
            <p:ph idx="1"/>
          </p:nvPr>
        </p:nvSpPr>
        <p:spPr/>
        <p:txBody>
          <a:bodyPr>
            <a:normAutofit/>
          </a:bodyPr>
          <a:lstStyle/>
          <a:p>
            <a:r>
              <a:rPr lang="en-US" dirty="0"/>
              <a:t>The answer is B.(Chap. 317) </a:t>
            </a:r>
            <a:r>
              <a:rPr lang="en-US" dirty="0">
                <a:solidFill>
                  <a:srgbClr val="FF0000"/>
                </a:solidFill>
              </a:rPr>
              <a:t>Long-term acid suppression, especially with proton pump inhibitors (PPIs), has been associated with a higher incidence of community-acquired pneumonia as well as community- and hospital-acquired Clostridium difficile–associated disease. </a:t>
            </a:r>
            <a:r>
              <a:rPr lang="en-US" dirty="0"/>
              <a:t>The impact of PPI-induced changes in the host microbiome is postulated to play a role in the increased risk of infection, but this theory needs to be confirmed. </a:t>
            </a:r>
            <a:r>
              <a:rPr lang="en-US" dirty="0">
                <a:solidFill>
                  <a:schemeClr val="tx2">
                    <a:lumMod val="75000"/>
                    <a:lumOff val="25000"/>
                  </a:schemeClr>
                </a:solidFill>
              </a:rPr>
              <a:t>Cimetidine, not famotidine, may have weak antiandrogenic side effects resulting in reversible gynecomastia and impotence, primarily in patients receiving high doses for prolonged periods of time (months to years). </a:t>
            </a:r>
          </a:p>
        </p:txBody>
      </p:sp>
    </p:spTree>
    <p:extLst>
      <p:ext uri="{BB962C8B-B14F-4D97-AF65-F5344CB8AC3E}">
        <p14:creationId xmlns:p14="http://schemas.microsoft.com/office/powerpoint/2010/main" val="2961275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0B272-D927-0A40-A0FD-2C17141E50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E4955B-F805-3682-EE5D-725BC0D1CC5B}"/>
              </a:ext>
            </a:extLst>
          </p:cNvPr>
          <p:cNvSpPr>
            <a:spLocks noGrp="1"/>
          </p:cNvSpPr>
          <p:nvPr>
            <p:ph idx="1"/>
          </p:nvPr>
        </p:nvSpPr>
        <p:spPr/>
        <p:txBody>
          <a:bodyPr>
            <a:normAutofit fontScale="92500" lnSpcReduction="20000"/>
          </a:bodyPr>
          <a:lstStyle/>
          <a:p>
            <a:r>
              <a:rPr lang="en-US" dirty="0">
                <a:solidFill>
                  <a:srgbClr val="FF0000"/>
                </a:solidFill>
              </a:rPr>
              <a:t>The long-term use of calcium carbonate (converts to calcium chloride in the stomach) can lead to milk-alkali syndrome (hypercalcemia, hyperphosphatemia with possible renal calcinosis and progression to renal insufficiency). </a:t>
            </a:r>
            <a:r>
              <a:rPr lang="en-US" dirty="0">
                <a:solidFill>
                  <a:schemeClr val="tx2">
                    <a:lumMod val="50000"/>
                    <a:lumOff val="50000"/>
                  </a:schemeClr>
                </a:solidFill>
              </a:rPr>
              <a:t>Rebound gastric acid hypersecretion has been described in Helicobacter pylori–negative individuals after discontinuation of PPIs, not H2 blockers.</a:t>
            </a:r>
            <a:r>
              <a:rPr lang="en-US" dirty="0">
                <a:solidFill>
                  <a:srgbClr val="FF0000"/>
                </a:solidFill>
              </a:rPr>
              <a:t> It occurs even after relatively short-term usage (2 months) and may last for up to 2 months after the PPI has been discontinued. </a:t>
            </a:r>
            <a:r>
              <a:rPr lang="en-US" dirty="0"/>
              <a:t>The mechanism involves gastrin-induced hyperplasia and hypertrophy of histamine-secreting enterochromaffin-like cells. The clinical relevance of this observation is that individuals may have worsening symptoms of gastroesophageal reflux disease or dyspepsia on stopping the PPI. Gradual tapering of the PPI and switching to an H2 receptor antagonist may prevent this from occurring. </a:t>
            </a:r>
            <a:r>
              <a:rPr lang="en-US" dirty="0">
                <a:solidFill>
                  <a:schemeClr val="tx2">
                    <a:lumMod val="50000"/>
                    <a:lumOff val="50000"/>
                  </a:schemeClr>
                </a:solidFill>
              </a:rPr>
              <a:t>Aluminum hydroxide can produce constipation and phosphate depletion. Magnesium hydroxide can produce loose stools.</a:t>
            </a:r>
          </a:p>
        </p:txBody>
      </p:sp>
    </p:spTree>
    <p:extLst>
      <p:ext uri="{BB962C8B-B14F-4D97-AF65-F5344CB8AC3E}">
        <p14:creationId xmlns:p14="http://schemas.microsoft.com/office/powerpoint/2010/main" val="563506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6E093-A93B-8498-C546-87F96A73D45D}"/>
              </a:ext>
            </a:extLst>
          </p:cNvPr>
          <p:cNvSpPr>
            <a:spLocks noGrp="1"/>
          </p:cNvSpPr>
          <p:nvPr>
            <p:ph type="title"/>
          </p:nvPr>
        </p:nvSpPr>
        <p:spPr/>
        <p:txBody>
          <a:bodyPr/>
          <a:lstStyle/>
          <a:p>
            <a:r>
              <a:rPr lang="en-US" dirty="0"/>
              <a:t>Q15</a:t>
            </a:r>
          </a:p>
        </p:txBody>
      </p:sp>
      <p:sp>
        <p:nvSpPr>
          <p:cNvPr id="3" name="Content Placeholder 2">
            <a:extLst>
              <a:ext uri="{FF2B5EF4-FFF2-40B4-BE49-F238E27FC236}">
                <a16:creationId xmlns:a16="http://schemas.microsoft.com/office/drawing/2014/main" id="{A6842708-749C-27F3-7217-C25A18DDD5D7}"/>
              </a:ext>
            </a:extLst>
          </p:cNvPr>
          <p:cNvSpPr>
            <a:spLocks noGrp="1"/>
          </p:cNvSpPr>
          <p:nvPr>
            <p:ph idx="1"/>
          </p:nvPr>
        </p:nvSpPr>
        <p:spPr>
          <a:xfrm>
            <a:off x="838200" y="1524000"/>
            <a:ext cx="10515600" cy="4652963"/>
          </a:xfrm>
        </p:spPr>
        <p:txBody>
          <a:bodyPr>
            <a:normAutofit fontScale="92500" lnSpcReduction="20000"/>
          </a:bodyPr>
          <a:lstStyle/>
          <a:p>
            <a:pPr marL="0" indent="0">
              <a:buNone/>
            </a:pPr>
            <a:r>
              <a:rPr lang="en-US" sz="2000" dirty="0"/>
              <a:t>A 64-year-old man with known cirrhosis is admitted to the intensive care unit with a large gastrointestinal bleed and altered mental status. He is confused and unable to provide any history. His initial hemoglobin is 6.9 g/dL, and his vital signs are notable for a heart rate of 115 beats/min and a blood pressure of 90/55. In addition to fluid resuscitation including transfusion of packed red blood cells, all of the following are appropriate therapy at this time EXCEPT:</a:t>
            </a:r>
          </a:p>
          <a:p>
            <a:endParaRPr lang="en-US" sz="2000" dirty="0"/>
          </a:p>
          <a:p>
            <a:pPr marL="0" indent="0">
              <a:buNone/>
            </a:pPr>
            <a:r>
              <a:rPr lang="en-US" sz="2000" dirty="0"/>
              <a:t>A) Endoscopic sclerotherapy</a:t>
            </a:r>
          </a:p>
          <a:p>
            <a:endParaRPr lang="en-US" sz="2000" dirty="0"/>
          </a:p>
          <a:p>
            <a:pPr marL="0" indent="0">
              <a:buNone/>
            </a:pPr>
            <a:r>
              <a:rPr lang="en-US" sz="2000" dirty="0"/>
              <a:t>B) Endoscopic variceal ligation</a:t>
            </a:r>
          </a:p>
          <a:p>
            <a:endParaRPr lang="en-US" sz="2000" dirty="0"/>
          </a:p>
          <a:p>
            <a:pPr marL="0" indent="0">
              <a:buNone/>
            </a:pPr>
            <a:r>
              <a:rPr lang="en-US" sz="2000" dirty="0"/>
              <a:t>C) Octreotide</a:t>
            </a:r>
          </a:p>
          <a:p>
            <a:endParaRPr lang="en-US" sz="2000" dirty="0"/>
          </a:p>
          <a:p>
            <a:pPr marL="0" indent="0">
              <a:buNone/>
            </a:pPr>
            <a:r>
              <a:rPr lang="en-US" sz="2000" dirty="0"/>
              <a:t>D) Propranolol</a:t>
            </a:r>
          </a:p>
          <a:p>
            <a:endParaRPr lang="en-US" sz="2000" dirty="0"/>
          </a:p>
          <a:p>
            <a:pPr marL="0" indent="0">
              <a:buNone/>
            </a:pPr>
            <a:r>
              <a:rPr lang="en-US" sz="2000" dirty="0"/>
              <a:t>E) </a:t>
            </a:r>
            <a:r>
              <a:rPr lang="en-US" sz="2000" dirty="0" err="1"/>
              <a:t>Transjugular</a:t>
            </a:r>
            <a:r>
              <a:rPr lang="en-US" sz="2000" dirty="0"/>
              <a:t> intrahepatic portosystemic shunt</a:t>
            </a:r>
          </a:p>
        </p:txBody>
      </p:sp>
    </p:spTree>
    <p:extLst>
      <p:ext uri="{BB962C8B-B14F-4D97-AF65-F5344CB8AC3E}">
        <p14:creationId xmlns:p14="http://schemas.microsoft.com/office/powerpoint/2010/main" val="3480633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5E7DA-5DA5-705C-7442-0AD65FC80E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9B8C62-C900-C8E4-65A1-3590A838CF88}"/>
              </a:ext>
            </a:extLst>
          </p:cNvPr>
          <p:cNvSpPr>
            <a:spLocks noGrp="1"/>
          </p:cNvSpPr>
          <p:nvPr>
            <p:ph idx="1"/>
          </p:nvPr>
        </p:nvSpPr>
        <p:spPr/>
        <p:txBody>
          <a:bodyPr>
            <a:normAutofit/>
          </a:bodyPr>
          <a:lstStyle/>
          <a:p>
            <a:r>
              <a:rPr lang="en-US" dirty="0"/>
              <a:t>The answer is D.(Chap. 337) </a:t>
            </a:r>
            <a:r>
              <a:rPr lang="en-US" dirty="0">
                <a:solidFill>
                  <a:srgbClr val="FF0000"/>
                </a:solidFill>
              </a:rPr>
              <a:t>The approach to patients once they have had a variceal bleed is first to treat the acute bleed, which can be life-threatening, and then to prevent further bleeding. The medical management of acute variceal hemorrhage includes the use of vasoconstricting agents, usually somatostatin or octreotide. </a:t>
            </a:r>
            <a:r>
              <a:rPr lang="en-US" dirty="0">
                <a:solidFill>
                  <a:schemeClr val="tx2">
                    <a:lumMod val="50000"/>
                    <a:lumOff val="50000"/>
                  </a:schemeClr>
                </a:solidFill>
              </a:rPr>
              <a:t>Balloon tamponade (</a:t>
            </a:r>
            <a:r>
              <a:rPr lang="en-US" dirty="0" err="1">
                <a:solidFill>
                  <a:schemeClr val="tx2">
                    <a:lumMod val="50000"/>
                    <a:lumOff val="50000"/>
                  </a:schemeClr>
                </a:solidFill>
              </a:rPr>
              <a:t>Sengstaken</a:t>
            </a:r>
            <a:r>
              <a:rPr lang="en-US" dirty="0">
                <a:solidFill>
                  <a:schemeClr val="tx2">
                    <a:lumMod val="50000"/>
                    <a:lumOff val="50000"/>
                  </a:schemeClr>
                </a:solidFill>
              </a:rPr>
              <a:t>-Blakemore tube or Minnesota tube) can be used in patients who cannot receive endoscopic therapy immediately or who need stabilization prior to endoscopic therapy. Endoscopic intervention is used as first-line treatment to control bleeding acutely. </a:t>
            </a:r>
          </a:p>
        </p:txBody>
      </p:sp>
    </p:spTree>
    <p:extLst>
      <p:ext uri="{BB962C8B-B14F-4D97-AF65-F5344CB8AC3E}">
        <p14:creationId xmlns:p14="http://schemas.microsoft.com/office/powerpoint/2010/main" val="3075364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74C7C-C8A2-FED3-7C01-3BC3DA3BEB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2EF33A-A383-8701-9DAF-FBF0B7D18988}"/>
              </a:ext>
            </a:extLst>
          </p:cNvPr>
          <p:cNvSpPr>
            <a:spLocks noGrp="1"/>
          </p:cNvSpPr>
          <p:nvPr>
            <p:ph idx="1"/>
          </p:nvPr>
        </p:nvSpPr>
        <p:spPr/>
        <p:txBody>
          <a:bodyPr>
            <a:normAutofit fontScale="85000" lnSpcReduction="20000"/>
          </a:bodyPr>
          <a:lstStyle/>
          <a:p>
            <a:r>
              <a:rPr lang="en-US" dirty="0"/>
              <a:t>Some endoscopists will use variceal injection therapy (sclerotherapy) as initial therapy, particularly when bleeding is vigorous. Variceal band ligation is used to control acute bleeding in over 90% of cases and should be repeated until obliteration of all varices is accomplished</a:t>
            </a:r>
            <a:r>
              <a:rPr lang="en-US" dirty="0">
                <a:solidFill>
                  <a:srgbClr val="FF0000"/>
                </a:solidFill>
              </a:rPr>
              <a:t>. When esophageal varices extend into the proximal stomach, band ligation is less successful. In these situations, when bleeding continues from gastric varices, consideration for </a:t>
            </a:r>
            <a:r>
              <a:rPr lang="en-US" dirty="0" err="1">
                <a:solidFill>
                  <a:srgbClr val="FF0000"/>
                </a:solidFill>
              </a:rPr>
              <a:t>transjugular</a:t>
            </a:r>
            <a:r>
              <a:rPr lang="en-US" dirty="0">
                <a:solidFill>
                  <a:srgbClr val="FF0000"/>
                </a:solidFill>
              </a:rPr>
              <a:t> intrahepatic portosystemic shunt (TIPS) should be made. </a:t>
            </a:r>
            <a:r>
              <a:rPr lang="en-US" dirty="0"/>
              <a:t>This offers an alternative to surgery for acute decompression of portal hypertension</a:t>
            </a:r>
            <a:r>
              <a:rPr lang="en-US" dirty="0">
                <a:solidFill>
                  <a:schemeClr val="tx2">
                    <a:lumMod val="50000"/>
                    <a:lumOff val="50000"/>
                  </a:schemeClr>
                </a:solidFill>
              </a:rPr>
              <a:t>. Encephalopathy can occur in as many as 20% of patients after TIPS and is particularly problematic in elderly patients and in patients with pre-existing encephalopathy. </a:t>
            </a:r>
            <a:r>
              <a:rPr lang="en-US" dirty="0">
                <a:solidFill>
                  <a:srgbClr val="FF0000"/>
                </a:solidFill>
              </a:rPr>
              <a:t>TIPS should be reserved for individuals who fail endoscopic or medical management or who are poor surgical risks. TIPS can sometimes be used as a bridge to transplantation. </a:t>
            </a:r>
            <a:r>
              <a:rPr lang="en-US" dirty="0">
                <a:solidFill>
                  <a:schemeClr val="tx2">
                    <a:lumMod val="50000"/>
                    <a:lumOff val="50000"/>
                  </a:schemeClr>
                </a:solidFill>
              </a:rPr>
              <a:t>Beta blockers, such as propranolol and nadolol, have been shown to decrease the risk of recurrent variceal bleeding and reduce mortality from a subsequent bleed but should not be used in the setting of an acutely bleeding patient.</a:t>
            </a:r>
          </a:p>
        </p:txBody>
      </p:sp>
    </p:spTree>
    <p:extLst>
      <p:ext uri="{BB962C8B-B14F-4D97-AF65-F5344CB8AC3E}">
        <p14:creationId xmlns:p14="http://schemas.microsoft.com/office/powerpoint/2010/main" val="1770256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0F01-8A20-D614-A58D-A6E007343C50}"/>
              </a:ext>
            </a:extLst>
          </p:cNvPr>
          <p:cNvSpPr>
            <a:spLocks noGrp="1"/>
          </p:cNvSpPr>
          <p:nvPr>
            <p:ph type="title"/>
          </p:nvPr>
        </p:nvSpPr>
        <p:spPr/>
        <p:txBody>
          <a:bodyPr/>
          <a:lstStyle/>
          <a:p>
            <a:r>
              <a:rPr lang="en-US" dirty="0"/>
              <a:t>Q16</a:t>
            </a:r>
          </a:p>
        </p:txBody>
      </p:sp>
      <p:sp>
        <p:nvSpPr>
          <p:cNvPr id="3" name="Content Placeholder 2">
            <a:extLst>
              <a:ext uri="{FF2B5EF4-FFF2-40B4-BE49-F238E27FC236}">
                <a16:creationId xmlns:a16="http://schemas.microsoft.com/office/drawing/2014/main" id="{957018BB-654B-4758-7AB7-124363D28E70}"/>
              </a:ext>
            </a:extLst>
          </p:cNvPr>
          <p:cNvSpPr>
            <a:spLocks noGrp="1"/>
          </p:cNvSpPr>
          <p:nvPr>
            <p:ph idx="1"/>
          </p:nvPr>
        </p:nvSpPr>
        <p:spPr/>
        <p:txBody>
          <a:bodyPr/>
          <a:lstStyle/>
          <a:p>
            <a:r>
              <a:rPr lang="en-US" dirty="0"/>
              <a:t>Ms. Pole is a 54-year-old woman who presents with recurrent episodes of chest discomfort at rest. She denies exertional dyspnea and reports that occasionally her pain is relieved with antacids. She works as a health care consultant and has frequent stressful battles with doctors and hospitals. An exercise cardiac stress test does not reveal any evidence of inducible ischemia. She has a barium swallow, which is shown in Figure VII-15. You suspect that she has diffuse esophageal spasm. Which of the following findings on esophageal manometry would support that diagnosis?</a:t>
            </a:r>
          </a:p>
        </p:txBody>
      </p:sp>
    </p:spTree>
    <p:extLst>
      <p:ext uri="{BB962C8B-B14F-4D97-AF65-F5344CB8AC3E}">
        <p14:creationId xmlns:p14="http://schemas.microsoft.com/office/powerpoint/2010/main" val="4274827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174E9-4918-088C-F7EF-048288FC14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15FF2D-5996-2793-507C-71A9B1986D13}"/>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87E1DE04-DFBA-BB1E-1CCF-636F8D73EC43}"/>
              </a:ext>
            </a:extLst>
          </p:cNvPr>
          <p:cNvPicPr>
            <a:picLocks noChangeAspect="1"/>
          </p:cNvPicPr>
          <p:nvPr/>
        </p:nvPicPr>
        <p:blipFill rotWithShape="1">
          <a:blip r:embed="rId2"/>
          <a:srcRect b="9076"/>
          <a:stretch/>
        </p:blipFill>
        <p:spPr>
          <a:xfrm>
            <a:off x="1861456" y="120050"/>
            <a:ext cx="8044543" cy="6568583"/>
          </a:xfrm>
          <a:prstGeom prst="rect">
            <a:avLst/>
          </a:prstGeom>
        </p:spPr>
      </p:pic>
    </p:spTree>
    <p:extLst>
      <p:ext uri="{BB962C8B-B14F-4D97-AF65-F5344CB8AC3E}">
        <p14:creationId xmlns:p14="http://schemas.microsoft.com/office/powerpoint/2010/main" val="3615505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3B33F-F65B-BFB6-012D-9DE47142ED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221D5A-2CB3-4417-805D-24B3A7C09A52}"/>
              </a:ext>
            </a:extLst>
          </p:cNvPr>
          <p:cNvSpPr>
            <a:spLocks noGrp="1"/>
          </p:cNvSpPr>
          <p:nvPr>
            <p:ph idx="1"/>
          </p:nvPr>
        </p:nvSpPr>
        <p:spPr/>
        <p:txBody>
          <a:bodyPr>
            <a:normAutofit fontScale="77500" lnSpcReduction="20000"/>
          </a:bodyPr>
          <a:lstStyle/>
          <a:p>
            <a:pPr marL="0" indent="0">
              <a:buNone/>
            </a:pPr>
            <a:r>
              <a:rPr lang="en-US" dirty="0"/>
              <a:t>A) Contractions in the distal esophagus with short latency relative to the time of the pharyngeal contraction</a:t>
            </a:r>
          </a:p>
          <a:p>
            <a:endParaRPr lang="en-US" dirty="0"/>
          </a:p>
          <a:p>
            <a:pPr marL="0" indent="0">
              <a:buNone/>
            </a:pPr>
            <a:r>
              <a:rPr lang="en-US" dirty="0"/>
              <a:t>B) Hypertensive peristalsis</a:t>
            </a:r>
          </a:p>
          <a:p>
            <a:endParaRPr lang="en-US" dirty="0"/>
          </a:p>
          <a:p>
            <a:pPr marL="0" indent="0">
              <a:buNone/>
            </a:pPr>
            <a:r>
              <a:rPr lang="en-US" dirty="0"/>
              <a:t>C) Impaired lower esophageal sphincter (LES) contraction and absent peristalsis with substantial fluid pressurization of the esophageal body</a:t>
            </a:r>
          </a:p>
          <a:p>
            <a:pPr marL="0" indent="0">
              <a:buNone/>
            </a:pPr>
            <a:endParaRPr lang="en-US" dirty="0"/>
          </a:p>
          <a:p>
            <a:pPr marL="0" indent="0">
              <a:buNone/>
            </a:pPr>
            <a:r>
              <a:rPr lang="en-US" dirty="0"/>
              <a:t>D) Impaired LES contraction and absent peristalsis with no fluid pressurization of the esophageal body</a:t>
            </a:r>
          </a:p>
          <a:p>
            <a:endParaRPr lang="en-US" dirty="0"/>
          </a:p>
          <a:p>
            <a:pPr marL="0" indent="0">
              <a:buNone/>
            </a:pPr>
            <a:r>
              <a:rPr lang="en-US" dirty="0"/>
              <a:t>E) Impaired LES contraction and absent peristalsis with spastic esophageal contractions</a:t>
            </a:r>
          </a:p>
        </p:txBody>
      </p:sp>
    </p:spTree>
    <p:extLst>
      <p:ext uri="{BB962C8B-B14F-4D97-AF65-F5344CB8AC3E}">
        <p14:creationId xmlns:p14="http://schemas.microsoft.com/office/powerpoint/2010/main" val="311987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09573-15CE-9ADE-4869-FF7A464F7DBF}"/>
              </a:ext>
            </a:extLst>
          </p:cNvPr>
          <p:cNvSpPr>
            <a:spLocks noGrp="1"/>
          </p:cNvSpPr>
          <p:nvPr>
            <p:ph type="title"/>
          </p:nvPr>
        </p:nvSpPr>
        <p:spPr/>
        <p:txBody>
          <a:bodyPr/>
          <a:lstStyle/>
          <a:p>
            <a:r>
              <a:rPr lang="en-US" dirty="0"/>
              <a:t>Q11</a:t>
            </a:r>
          </a:p>
        </p:txBody>
      </p:sp>
      <p:sp>
        <p:nvSpPr>
          <p:cNvPr id="3" name="Content Placeholder 2">
            <a:extLst>
              <a:ext uri="{FF2B5EF4-FFF2-40B4-BE49-F238E27FC236}">
                <a16:creationId xmlns:a16="http://schemas.microsoft.com/office/drawing/2014/main" id="{5004F8CF-45DA-F8D8-EF97-6FA4C277F262}"/>
              </a:ext>
            </a:extLst>
          </p:cNvPr>
          <p:cNvSpPr>
            <a:spLocks noGrp="1"/>
          </p:cNvSpPr>
          <p:nvPr>
            <p:ph idx="1"/>
          </p:nvPr>
        </p:nvSpPr>
        <p:spPr>
          <a:xfrm>
            <a:off x="838200" y="1458686"/>
            <a:ext cx="10515600" cy="5203371"/>
          </a:xfrm>
        </p:spPr>
        <p:txBody>
          <a:bodyPr>
            <a:normAutofit fontScale="62500" lnSpcReduction="20000"/>
          </a:bodyPr>
          <a:lstStyle/>
          <a:p>
            <a:pPr marL="0" indent="0">
              <a:buNone/>
            </a:pPr>
            <a:r>
              <a:rPr lang="en-US" dirty="0"/>
              <a:t>Which of the following patients requires no further testing before making the diagnosis of irritable bowel syndrome and initiating treatment?</a:t>
            </a:r>
          </a:p>
          <a:p>
            <a:endParaRPr lang="en-US" dirty="0"/>
          </a:p>
          <a:p>
            <a:pPr marL="0" indent="0">
              <a:buNone/>
            </a:pPr>
            <a:r>
              <a:rPr lang="en-US" dirty="0"/>
              <a:t>A) A 76-year-old woman with 6 months of intermittent crampy abdominal pain that is worse with stress and associated with bloating and diarrhea.</a:t>
            </a:r>
          </a:p>
          <a:p>
            <a:endParaRPr lang="en-US" dirty="0"/>
          </a:p>
          <a:p>
            <a:pPr marL="0" indent="0">
              <a:buNone/>
            </a:pPr>
            <a:r>
              <a:rPr lang="en-US" dirty="0"/>
              <a:t>B) A 25-year-old woman with 6 months of abdominal pain, bloating, and diarrhea that has worsened steadily and who now wakes from sleep at night to move her bowels.</a:t>
            </a:r>
          </a:p>
          <a:p>
            <a:endParaRPr lang="en-US" dirty="0"/>
          </a:p>
          <a:p>
            <a:pPr marL="0" indent="0">
              <a:buNone/>
            </a:pPr>
            <a:r>
              <a:rPr lang="en-US" dirty="0"/>
              <a:t>C) A 30-year-old man with 6 months of lower abdominal crampy pain relieved with bowel movements, usually loose. Symptoms are worse during the daytime at work and better on the weekend. Weight loss is not present.</a:t>
            </a:r>
          </a:p>
          <a:p>
            <a:endParaRPr lang="en-US" dirty="0"/>
          </a:p>
          <a:p>
            <a:pPr marL="0" indent="0">
              <a:buNone/>
            </a:pPr>
            <a:r>
              <a:rPr lang="en-US" dirty="0"/>
              <a:t>D) A 19-year-old female college student with 2 months of diarrhea and worsening abdominal pain with occasional blood in her stool.</a:t>
            </a:r>
          </a:p>
          <a:p>
            <a:endParaRPr lang="en-US" dirty="0"/>
          </a:p>
          <a:p>
            <a:pPr marL="0" indent="0">
              <a:buNone/>
            </a:pPr>
            <a:r>
              <a:rPr lang="en-US" dirty="0"/>
              <a:t>E)A 27-year-old woman with 6 months of intermittent abdominal pain, bloating, and diarrhea without associated weight loss. Crampy pain and diarrhea persist after a 48-hour fast.</a:t>
            </a:r>
          </a:p>
        </p:txBody>
      </p:sp>
    </p:spTree>
    <p:extLst>
      <p:ext uri="{BB962C8B-B14F-4D97-AF65-F5344CB8AC3E}">
        <p14:creationId xmlns:p14="http://schemas.microsoft.com/office/powerpoint/2010/main" val="1841302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A7C2D-9331-8BB7-F252-B8D20A6959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E97A111-1F11-CC67-E974-4D9D6554F5D4}"/>
              </a:ext>
            </a:extLst>
          </p:cNvPr>
          <p:cNvSpPr>
            <a:spLocks noGrp="1"/>
          </p:cNvSpPr>
          <p:nvPr>
            <p:ph idx="1"/>
          </p:nvPr>
        </p:nvSpPr>
        <p:spPr/>
        <p:txBody>
          <a:bodyPr>
            <a:normAutofit/>
          </a:bodyPr>
          <a:lstStyle/>
          <a:p>
            <a:pPr marL="0" indent="0">
              <a:buNone/>
            </a:pPr>
            <a:r>
              <a:rPr lang="en-US" dirty="0"/>
              <a:t>The answer is A.(Chap. 316) The symptoms and barium swallow are consistent with the diagnosis of diffuse esophageal spasm (DES), which is characterized by DES episodes of dysphagia and chest pain attributable to abnormal esophageal contractions with normal </a:t>
            </a:r>
            <a:r>
              <a:rPr lang="en-US" dirty="0" err="1"/>
              <a:t>deglutitive</a:t>
            </a:r>
            <a:r>
              <a:rPr lang="en-US" dirty="0"/>
              <a:t> LES relaxation. The barium swallow demonstrates the characteristic “corkscrew” esophagus results from spastic contraction of the helical muscle array in the esophageal wall. </a:t>
            </a:r>
            <a:r>
              <a:rPr lang="en-US" dirty="0">
                <a:solidFill>
                  <a:srgbClr val="FF0000"/>
                </a:solidFill>
              </a:rPr>
              <a:t>Manometry in patients with DES is characterized by contractions in the distal esophagus with short latency relative to the time of the pharyngeal contraction. However, DES may be confused with or actually overlap with some forms of achalasia. </a:t>
            </a:r>
          </a:p>
        </p:txBody>
      </p:sp>
    </p:spTree>
    <p:extLst>
      <p:ext uri="{BB962C8B-B14F-4D97-AF65-F5344CB8AC3E}">
        <p14:creationId xmlns:p14="http://schemas.microsoft.com/office/powerpoint/2010/main" val="1108940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49A63-6218-E226-00B4-CED21774C8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8AD532-AE0B-0376-AFFB-32CE7DFD7176}"/>
              </a:ext>
            </a:extLst>
          </p:cNvPr>
          <p:cNvSpPr>
            <a:spLocks noGrp="1"/>
          </p:cNvSpPr>
          <p:nvPr>
            <p:ph idx="1"/>
          </p:nvPr>
        </p:nvSpPr>
        <p:spPr/>
        <p:txBody>
          <a:bodyPr>
            <a:normAutofit fontScale="92500" lnSpcReduction="10000"/>
          </a:bodyPr>
          <a:lstStyle/>
          <a:p>
            <a:r>
              <a:rPr lang="en-US" dirty="0">
                <a:solidFill>
                  <a:srgbClr val="FF0000"/>
                </a:solidFill>
              </a:rPr>
              <a:t>High-resolution manometry has led to the recognition of three distinct types of achalasia. All are characterized by impaired LES contraction and the absence of peristalsis. </a:t>
            </a:r>
            <a:r>
              <a:rPr lang="en-US" dirty="0">
                <a:solidFill>
                  <a:schemeClr val="tx2">
                    <a:lumMod val="50000"/>
                    <a:lumOff val="50000"/>
                  </a:schemeClr>
                </a:solidFill>
              </a:rPr>
              <a:t>Classic achalasia has minimal pressurization of the esophageal body, whereas substantial fluid pressurization is observed in achalasia with esophageal compression, and spastic esophageal contractions are observed with spastic achalasia. DES may be particularly confused with spastic achalasia. Manometric studies of the esophagus performed to evaluate chest pain and/or dysphagia often report minor abnormalities (e.g., hypertensive or hypotensive peristalsis, hypertensive LES) that are insufficient to diagnose either achalasia or DES. </a:t>
            </a:r>
            <a:r>
              <a:rPr lang="en-US" dirty="0"/>
              <a:t>These findings are of unclear significance.</a:t>
            </a:r>
          </a:p>
        </p:txBody>
      </p:sp>
    </p:spTree>
    <p:extLst>
      <p:ext uri="{BB962C8B-B14F-4D97-AF65-F5344CB8AC3E}">
        <p14:creationId xmlns:p14="http://schemas.microsoft.com/office/powerpoint/2010/main" val="1344958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FEA7B-19E6-5C9E-72C0-E32E5D122F0F}"/>
              </a:ext>
            </a:extLst>
          </p:cNvPr>
          <p:cNvSpPr>
            <a:spLocks noGrp="1"/>
          </p:cNvSpPr>
          <p:nvPr>
            <p:ph type="title"/>
          </p:nvPr>
        </p:nvSpPr>
        <p:spPr/>
        <p:txBody>
          <a:bodyPr/>
          <a:lstStyle/>
          <a:p>
            <a:r>
              <a:rPr lang="en-US" dirty="0"/>
              <a:t>Q17</a:t>
            </a:r>
          </a:p>
        </p:txBody>
      </p:sp>
      <p:sp>
        <p:nvSpPr>
          <p:cNvPr id="3" name="Content Placeholder 2">
            <a:extLst>
              <a:ext uri="{FF2B5EF4-FFF2-40B4-BE49-F238E27FC236}">
                <a16:creationId xmlns:a16="http://schemas.microsoft.com/office/drawing/2014/main" id="{352FA902-0AD9-DB1B-21A4-9962D090AF0F}"/>
              </a:ext>
            </a:extLst>
          </p:cNvPr>
          <p:cNvSpPr>
            <a:spLocks noGrp="1"/>
          </p:cNvSpPr>
          <p:nvPr>
            <p:ph idx="1"/>
          </p:nvPr>
        </p:nvSpPr>
        <p:spPr/>
        <p:txBody>
          <a:bodyPr>
            <a:normAutofit fontScale="62500" lnSpcReduction="20000"/>
          </a:bodyPr>
          <a:lstStyle/>
          <a:p>
            <a:pPr marL="0" indent="0">
              <a:buNone/>
            </a:pPr>
            <a:r>
              <a:rPr lang="en-US" dirty="0"/>
              <a:t>Which of the following statements is true about the prevention of viral hepatitis?</a:t>
            </a:r>
          </a:p>
          <a:p>
            <a:endParaRPr lang="en-US" dirty="0"/>
          </a:p>
          <a:p>
            <a:pPr marL="0" indent="0">
              <a:buNone/>
            </a:pPr>
            <a:r>
              <a:rPr lang="en-US" dirty="0"/>
              <a:t>A) Health care workers in endemic areas should receive the hepatitis D vaccine every 5 years.</a:t>
            </a:r>
          </a:p>
          <a:p>
            <a:endParaRPr lang="en-US" dirty="0"/>
          </a:p>
          <a:p>
            <a:pPr marL="0" indent="0">
              <a:buNone/>
            </a:pPr>
            <a:r>
              <a:rPr lang="en-US" dirty="0"/>
              <a:t>B) Patients with acute hepatitis A should be placed on contact isolation to prevent transmission to health care workers and other patients.</a:t>
            </a:r>
          </a:p>
          <a:p>
            <a:endParaRPr lang="en-US" dirty="0"/>
          </a:p>
          <a:p>
            <a:pPr marL="0" indent="0">
              <a:buNone/>
            </a:pPr>
            <a:r>
              <a:rPr lang="en-US" dirty="0"/>
              <a:t>C) Serum Ig has been shown to be effective in postexposure prophylaxis for hepatitis C.</a:t>
            </a:r>
          </a:p>
          <a:p>
            <a:endParaRPr lang="en-US" dirty="0"/>
          </a:p>
          <a:p>
            <a:pPr marL="0" indent="0">
              <a:buNone/>
            </a:pPr>
            <a:r>
              <a:rPr lang="en-US" dirty="0"/>
              <a:t>D) The hepatitis B vaccine is a live attenuated vaccine that should be avoided in immunocompromised patients.</a:t>
            </a:r>
          </a:p>
          <a:p>
            <a:endParaRPr lang="en-US" dirty="0"/>
          </a:p>
          <a:p>
            <a:pPr marL="0" indent="0">
              <a:buNone/>
            </a:pPr>
            <a:r>
              <a:rPr lang="en-US" dirty="0"/>
              <a:t>E) There is an effective vaccine against hepatitis E genotype 1 that also has effectiveness against other genotypes.</a:t>
            </a:r>
          </a:p>
        </p:txBody>
      </p:sp>
    </p:spTree>
    <p:extLst>
      <p:ext uri="{BB962C8B-B14F-4D97-AF65-F5344CB8AC3E}">
        <p14:creationId xmlns:p14="http://schemas.microsoft.com/office/powerpoint/2010/main" val="1102572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7045A-8AD2-D66F-54C3-839A07DD69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6C4356-9EAC-CB75-E28E-F5DE9E42CC1C}"/>
              </a:ext>
            </a:extLst>
          </p:cNvPr>
          <p:cNvSpPr>
            <a:spLocks noGrp="1"/>
          </p:cNvSpPr>
          <p:nvPr>
            <p:ph idx="1"/>
          </p:nvPr>
        </p:nvSpPr>
        <p:spPr/>
        <p:txBody>
          <a:bodyPr>
            <a:normAutofit lnSpcReduction="10000"/>
          </a:bodyPr>
          <a:lstStyle/>
          <a:p>
            <a:r>
              <a:rPr lang="en-US" dirty="0"/>
              <a:t>The answer is E.(Chap. 332) </a:t>
            </a:r>
            <a:r>
              <a:rPr lang="en-US" dirty="0">
                <a:solidFill>
                  <a:srgbClr val="FF0000"/>
                </a:solidFill>
              </a:rPr>
              <a:t>There is an effective vaccine against hepatitis E genotype 1 that also has effectiveness against other genotypes. </a:t>
            </a:r>
            <a:r>
              <a:rPr lang="en-US" dirty="0"/>
              <a:t>It can be considered in endemic areas. There is no effective vaccine against hepatitis D. </a:t>
            </a:r>
            <a:r>
              <a:rPr lang="en-US" dirty="0">
                <a:solidFill>
                  <a:schemeClr val="tx2">
                    <a:lumMod val="50000"/>
                    <a:lumOff val="50000"/>
                  </a:schemeClr>
                </a:solidFill>
              </a:rPr>
              <a:t>Because hepatitis D occurs in the setting of hepatitis B, vaccination against hepatitis B is effective in preventing hepatitis D. </a:t>
            </a:r>
            <a:r>
              <a:rPr lang="en-US" dirty="0">
                <a:solidFill>
                  <a:srgbClr val="FF0000"/>
                </a:solidFill>
              </a:rPr>
              <a:t>It is no longer standard practice to use strict contact isolation precautions for hepatitis A patients since person-to-person transmission is not very common and universal precautions should be sufficient. </a:t>
            </a:r>
            <a:r>
              <a:rPr lang="en-US" dirty="0">
                <a:solidFill>
                  <a:srgbClr val="00B0F0"/>
                </a:solidFill>
              </a:rPr>
              <a:t>Serum Ig is not effective in preventing hepatitis C infection after a high-risk exposure. </a:t>
            </a:r>
            <a:r>
              <a:rPr lang="en-US" dirty="0">
                <a:solidFill>
                  <a:srgbClr val="FF0000"/>
                </a:solidFill>
              </a:rPr>
              <a:t>The hepatitis B vaccine contains inactive viral proteins and can be safely administered to immunocompromised patients.</a:t>
            </a:r>
          </a:p>
        </p:txBody>
      </p:sp>
    </p:spTree>
    <p:extLst>
      <p:ext uri="{BB962C8B-B14F-4D97-AF65-F5344CB8AC3E}">
        <p14:creationId xmlns:p14="http://schemas.microsoft.com/office/powerpoint/2010/main" val="2503386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BAE2A-D161-0A57-B5F0-3F9534C5CB73}"/>
              </a:ext>
            </a:extLst>
          </p:cNvPr>
          <p:cNvSpPr>
            <a:spLocks noGrp="1"/>
          </p:cNvSpPr>
          <p:nvPr>
            <p:ph type="title"/>
          </p:nvPr>
        </p:nvSpPr>
        <p:spPr/>
        <p:txBody>
          <a:bodyPr/>
          <a:lstStyle/>
          <a:p>
            <a:r>
              <a:rPr lang="en-US" dirty="0"/>
              <a:t>Q18</a:t>
            </a:r>
          </a:p>
        </p:txBody>
      </p:sp>
      <p:sp>
        <p:nvSpPr>
          <p:cNvPr id="3" name="Content Placeholder 2">
            <a:extLst>
              <a:ext uri="{FF2B5EF4-FFF2-40B4-BE49-F238E27FC236}">
                <a16:creationId xmlns:a16="http://schemas.microsoft.com/office/drawing/2014/main" id="{4151511D-DADD-02CB-7A83-42EBEE2A93EB}"/>
              </a:ext>
            </a:extLst>
          </p:cNvPr>
          <p:cNvSpPr>
            <a:spLocks noGrp="1"/>
          </p:cNvSpPr>
          <p:nvPr>
            <p:ph idx="1"/>
          </p:nvPr>
        </p:nvSpPr>
        <p:spPr>
          <a:xfrm>
            <a:off x="838200" y="1415143"/>
            <a:ext cx="10515600" cy="5077732"/>
          </a:xfrm>
        </p:spPr>
        <p:txBody>
          <a:bodyPr>
            <a:normAutofit fontScale="70000" lnSpcReduction="20000"/>
          </a:bodyPr>
          <a:lstStyle/>
          <a:p>
            <a:pPr marL="0" indent="0">
              <a:buNone/>
            </a:pPr>
            <a:r>
              <a:rPr lang="en-US" dirty="0"/>
              <a:t>A 46-year-old male from Mexico was found to be purified protein derivative–positive on routine health screening prior to beginning a new job in a hospital. He was started on isoniazid for treatment of latent tuberculosis. Three months into his treatment course he develops numbness and tingling in his bilateral feet. On laboratory assessment his liver function tests are normal. He reports taking his isoniazid faithfully but does not remember being told to take any additional medications along with the isoniazid. Which of the following is the likely cause of his symptoms?</a:t>
            </a:r>
          </a:p>
          <a:p>
            <a:endParaRPr lang="en-US" dirty="0"/>
          </a:p>
          <a:p>
            <a:pPr marL="0" indent="0">
              <a:buNone/>
            </a:pPr>
            <a:r>
              <a:rPr lang="en-US" dirty="0"/>
              <a:t>A) Niacin deficiency</a:t>
            </a:r>
          </a:p>
          <a:p>
            <a:endParaRPr lang="en-US" dirty="0"/>
          </a:p>
          <a:p>
            <a:pPr marL="0" indent="0">
              <a:buNone/>
            </a:pPr>
            <a:r>
              <a:rPr lang="en-US" dirty="0"/>
              <a:t>B) Thiamine deficiency</a:t>
            </a:r>
          </a:p>
          <a:p>
            <a:endParaRPr lang="en-US" dirty="0"/>
          </a:p>
          <a:p>
            <a:pPr marL="0" indent="0">
              <a:buNone/>
            </a:pPr>
            <a:r>
              <a:rPr lang="en-US" dirty="0"/>
              <a:t>C) Vitamin A toxicity</a:t>
            </a:r>
          </a:p>
          <a:p>
            <a:endParaRPr lang="en-US" dirty="0"/>
          </a:p>
          <a:p>
            <a:pPr marL="0" indent="0">
              <a:buNone/>
            </a:pPr>
            <a:r>
              <a:rPr lang="en-US" dirty="0"/>
              <a:t>D) Vitamin B6 deficiency</a:t>
            </a:r>
          </a:p>
          <a:p>
            <a:endParaRPr lang="en-US" dirty="0"/>
          </a:p>
          <a:p>
            <a:pPr marL="0" indent="0">
              <a:buNone/>
            </a:pPr>
            <a:r>
              <a:rPr lang="en-US" dirty="0"/>
              <a:t>E) Vitamin B12 deficiency</a:t>
            </a:r>
          </a:p>
        </p:txBody>
      </p:sp>
    </p:spTree>
    <p:extLst>
      <p:ext uri="{BB962C8B-B14F-4D97-AF65-F5344CB8AC3E}">
        <p14:creationId xmlns:p14="http://schemas.microsoft.com/office/powerpoint/2010/main" val="1079728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01214-4F56-042B-7E79-A25BB2F970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2AAB58-8D7B-30DD-DDAA-597CBFDDA338}"/>
              </a:ext>
            </a:extLst>
          </p:cNvPr>
          <p:cNvSpPr>
            <a:spLocks noGrp="1"/>
          </p:cNvSpPr>
          <p:nvPr>
            <p:ph idx="1"/>
          </p:nvPr>
        </p:nvSpPr>
        <p:spPr/>
        <p:txBody>
          <a:bodyPr>
            <a:normAutofit fontScale="92500" lnSpcReduction="20000"/>
          </a:bodyPr>
          <a:lstStyle/>
          <a:p>
            <a:r>
              <a:rPr lang="en-US" dirty="0"/>
              <a:t>The answer is D.(Chap. 326)</a:t>
            </a:r>
            <a:r>
              <a:rPr lang="en-US" dirty="0">
                <a:solidFill>
                  <a:srgbClr val="FF0000"/>
                </a:solidFill>
              </a:rPr>
              <a:t> This patient likely developed vitamin B6 deficiency as a result of isoniazid treatment in the absence of taking pyridoxine. </a:t>
            </a:r>
            <a:r>
              <a:rPr lang="en-US" dirty="0"/>
              <a:t>Vitamin B6 refers to a family of compounds that includes pyridoxine, pyridoxal, pyridoxamine, and their 5′-phosphate derivatives. 5′-Pyridoxal phosphate (PLP) is a cofactor for &gt;100 enzymes involved in amino acid metabolism. Vitamin B6 also is involved in heme and neurotransmitter synthesis and in the metabolism of glycogen, lipids, steroids, </a:t>
            </a:r>
            <a:r>
              <a:rPr lang="en-US" dirty="0" err="1"/>
              <a:t>sphingoid</a:t>
            </a:r>
            <a:r>
              <a:rPr lang="en-US" dirty="0"/>
              <a:t> bases, and several vitamins, including the conversion of tryptophan to niacin. </a:t>
            </a:r>
            <a:r>
              <a:rPr lang="en-US" dirty="0">
                <a:solidFill>
                  <a:srgbClr val="FF0000"/>
                </a:solidFill>
              </a:rPr>
              <a:t>Certain medications, such as isoniazid, L-dopa, penicillamine, and </a:t>
            </a:r>
            <a:r>
              <a:rPr lang="en-US" dirty="0" err="1">
                <a:solidFill>
                  <a:srgbClr val="FF0000"/>
                </a:solidFill>
              </a:rPr>
              <a:t>cycloserine</a:t>
            </a:r>
            <a:r>
              <a:rPr lang="en-US" dirty="0">
                <a:solidFill>
                  <a:srgbClr val="FF0000"/>
                </a:solidFill>
              </a:rPr>
              <a:t>, interact with PLP due to a reaction with carbonyl groups. </a:t>
            </a:r>
            <a:r>
              <a:rPr lang="en-US" dirty="0">
                <a:solidFill>
                  <a:srgbClr val="00B0F0"/>
                </a:solidFill>
              </a:rPr>
              <a:t>In the case of isoniazid, this results in a functional deficiency of pyridoxine that can lead to peripheral neuropathy. Pyridoxine should be given to all patients who are taking isoniazid to avoid this complication.</a:t>
            </a:r>
          </a:p>
        </p:txBody>
      </p:sp>
    </p:spTree>
    <p:extLst>
      <p:ext uri="{BB962C8B-B14F-4D97-AF65-F5344CB8AC3E}">
        <p14:creationId xmlns:p14="http://schemas.microsoft.com/office/powerpoint/2010/main" val="277443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17A23-1968-EA9D-34F2-F194466B091B}"/>
              </a:ext>
            </a:extLst>
          </p:cNvPr>
          <p:cNvSpPr>
            <a:spLocks noGrp="1"/>
          </p:cNvSpPr>
          <p:nvPr>
            <p:ph type="title"/>
          </p:nvPr>
        </p:nvSpPr>
        <p:spPr/>
        <p:txBody>
          <a:bodyPr/>
          <a:lstStyle/>
          <a:p>
            <a:r>
              <a:rPr lang="en-US" dirty="0"/>
              <a:t>Q19</a:t>
            </a:r>
          </a:p>
        </p:txBody>
      </p:sp>
      <p:sp>
        <p:nvSpPr>
          <p:cNvPr id="3" name="Content Placeholder 2">
            <a:extLst>
              <a:ext uri="{FF2B5EF4-FFF2-40B4-BE49-F238E27FC236}">
                <a16:creationId xmlns:a16="http://schemas.microsoft.com/office/drawing/2014/main" id="{36189A65-223A-ADAC-287A-124314B8560D}"/>
              </a:ext>
            </a:extLst>
          </p:cNvPr>
          <p:cNvSpPr>
            <a:spLocks noGrp="1"/>
          </p:cNvSpPr>
          <p:nvPr>
            <p:ph idx="1"/>
          </p:nvPr>
        </p:nvSpPr>
        <p:spPr>
          <a:xfrm>
            <a:off x="838200" y="1513114"/>
            <a:ext cx="10515600" cy="4663849"/>
          </a:xfrm>
        </p:spPr>
        <p:txBody>
          <a:bodyPr>
            <a:normAutofit fontScale="62500" lnSpcReduction="20000"/>
          </a:bodyPr>
          <a:lstStyle/>
          <a:p>
            <a:r>
              <a:rPr lang="en-US" dirty="0"/>
              <a:t>A 63-year-old female with primary biliary cirrhosis has refractory ascites that is managed with serial large volume paracentesis. She presents to the emergency department the night after an outpatient large volume tap with altered mental status. On arrival her laboratory studies are notable for a serum creatinine of 2.7 mg/dL (baseline 0.9 2 weeks ago) and a serum sodium of 127 </a:t>
            </a:r>
            <a:r>
              <a:rPr lang="en-US" dirty="0" err="1"/>
              <a:t>mEq</a:t>
            </a:r>
            <a:r>
              <a:rPr lang="en-US" dirty="0"/>
              <a:t>/L. Her urine output is low. You suspect possible hepatorenal syndrome. All of the following would be potential next steps in her evaluation and management EXCEPT:</a:t>
            </a:r>
          </a:p>
          <a:p>
            <a:endParaRPr lang="en-US" dirty="0"/>
          </a:p>
          <a:p>
            <a:pPr marL="0" indent="0">
              <a:buNone/>
            </a:pPr>
            <a:r>
              <a:rPr lang="en-US" dirty="0"/>
              <a:t>A) Administer IV albumin to restore effective circulating volume</a:t>
            </a:r>
          </a:p>
          <a:p>
            <a:endParaRPr lang="en-US" dirty="0"/>
          </a:p>
          <a:p>
            <a:pPr marL="0" indent="0">
              <a:buNone/>
            </a:pPr>
            <a:r>
              <a:rPr lang="en-US" dirty="0"/>
              <a:t>B) Look for alternative causes of renal failure</a:t>
            </a:r>
          </a:p>
          <a:p>
            <a:endParaRPr lang="en-US" dirty="0"/>
          </a:p>
          <a:p>
            <a:pPr marL="0" indent="0">
              <a:buNone/>
            </a:pPr>
            <a:r>
              <a:rPr lang="en-US" dirty="0"/>
              <a:t>C) Referral for liver transplantation if creatinine continues to worsen</a:t>
            </a:r>
          </a:p>
          <a:p>
            <a:endParaRPr lang="en-US" dirty="0"/>
          </a:p>
          <a:p>
            <a:pPr marL="0" indent="0">
              <a:buNone/>
            </a:pPr>
            <a:r>
              <a:rPr lang="en-US" dirty="0"/>
              <a:t>D) Start furosemide and spironolactone to increase her urine output</a:t>
            </a:r>
          </a:p>
          <a:p>
            <a:endParaRPr lang="en-US" dirty="0"/>
          </a:p>
          <a:p>
            <a:pPr marL="0" indent="0">
              <a:buNone/>
            </a:pPr>
            <a:r>
              <a:rPr lang="en-US" dirty="0"/>
              <a:t>E) Start midodrine and octreotide to try to reduce splanchnic vasodilation and improve renal perfusion</a:t>
            </a:r>
          </a:p>
        </p:txBody>
      </p:sp>
    </p:spTree>
    <p:extLst>
      <p:ext uri="{BB962C8B-B14F-4D97-AF65-F5344CB8AC3E}">
        <p14:creationId xmlns:p14="http://schemas.microsoft.com/office/powerpoint/2010/main" val="1811725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A59B7-CC00-76C0-E2CB-5136A6CDC2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7623A8-7E0F-8F85-0E80-F296286043E0}"/>
              </a:ext>
            </a:extLst>
          </p:cNvPr>
          <p:cNvSpPr>
            <a:spLocks noGrp="1"/>
          </p:cNvSpPr>
          <p:nvPr>
            <p:ph idx="1"/>
          </p:nvPr>
        </p:nvSpPr>
        <p:spPr/>
        <p:txBody>
          <a:bodyPr/>
          <a:lstStyle/>
          <a:p>
            <a:r>
              <a:rPr lang="en-US" dirty="0"/>
              <a:t>The answer is D.(Chap. 337) Hepatorenal syndrome (HRS) is caused by a combination of increased renovascular constriction and reduced effective circulatory volume. The use of diuretics would potentially worsen renal perfusion and could precipitate worsening renal failure. </a:t>
            </a:r>
            <a:r>
              <a:rPr lang="en-US" dirty="0">
                <a:solidFill>
                  <a:srgbClr val="FF0000"/>
                </a:solidFill>
              </a:rPr>
              <a:t>A number of treatments have been tried in the setting of HRS with limited efficacy including IV albumin along with midodrine and octreotide. </a:t>
            </a:r>
            <a:r>
              <a:rPr lang="en-US" dirty="0">
                <a:solidFill>
                  <a:srgbClr val="00B0F0"/>
                </a:solidFill>
              </a:rPr>
              <a:t>Most patients will recover renal function if they undergo liver transplantation. It is always advisable to consider a wide range of potential causes for renal failure in patients with chronic liver disease.</a:t>
            </a:r>
          </a:p>
        </p:txBody>
      </p:sp>
    </p:spTree>
    <p:extLst>
      <p:ext uri="{BB962C8B-B14F-4D97-AF65-F5344CB8AC3E}">
        <p14:creationId xmlns:p14="http://schemas.microsoft.com/office/powerpoint/2010/main" val="3131559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65344-A15C-B543-B0D7-8C3637116B03}"/>
              </a:ext>
            </a:extLst>
          </p:cNvPr>
          <p:cNvSpPr>
            <a:spLocks noGrp="1"/>
          </p:cNvSpPr>
          <p:nvPr>
            <p:ph type="title"/>
          </p:nvPr>
        </p:nvSpPr>
        <p:spPr/>
        <p:txBody>
          <a:bodyPr/>
          <a:lstStyle/>
          <a:p>
            <a:r>
              <a:rPr lang="en-US" dirty="0"/>
              <a:t>Q20</a:t>
            </a:r>
          </a:p>
        </p:txBody>
      </p:sp>
      <p:sp>
        <p:nvSpPr>
          <p:cNvPr id="3" name="Content Placeholder 2">
            <a:extLst>
              <a:ext uri="{FF2B5EF4-FFF2-40B4-BE49-F238E27FC236}">
                <a16:creationId xmlns:a16="http://schemas.microsoft.com/office/drawing/2014/main" id="{3F47C6B9-66FF-3C4B-CBE4-9E4A3AD914C9}"/>
              </a:ext>
            </a:extLst>
          </p:cNvPr>
          <p:cNvSpPr>
            <a:spLocks noGrp="1"/>
          </p:cNvSpPr>
          <p:nvPr>
            <p:ph idx="1"/>
          </p:nvPr>
        </p:nvSpPr>
        <p:spPr>
          <a:xfrm>
            <a:off x="838200" y="1426029"/>
            <a:ext cx="10515600" cy="4750934"/>
          </a:xfrm>
        </p:spPr>
        <p:txBody>
          <a:bodyPr>
            <a:normAutofit lnSpcReduction="10000"/>
          </a:bodyPr>
          <a:lstStyle/>
          <a:p>
            <a:pPr marL="0" indent="0">
              <a:buNone/>
            </a:pPr>
            <a:r>
              <a:rPr lang="en-US" sz="1600" dirty="0"/>
              <a:t>A 32-year-old woman is evaluated in the emergency department for abdominal pain. She reports a vague loss of appetite for the last day and has had progressively severe abdominal pain, initially at her umbilicus, but now localized to her right lower quadrant. The pain is crampy. She has not moved her bowels or vomited. She reports that she is otherwise healthy and has had no sick contact. Examination is notable for a temperature of 38.2°C (100.7°F) and heart rate of 105 beats/min; otherwise, vital signs are normal. Her abdomen is tender in the right lower quadrant, and pelvic examination is normal. Urine pregnancy test is negative. Which of the following imaging modalities is most likely to confirm her diagnosis?</a:t>
            </a:r>
          </a:p>
          <a:p>
            <a:endParaRPr lang="en-US" sz="1600" dirty="0"/>
          </a:p>
          <a:p>
            <a:pPr marL="0" indent="0">
              <a:buNone/>
            </a:pPr>
            <a:r>
              <a:rPr lang="en-US" sz="1600" dirty="0"/>
              <a:t>A) CT of the abdomen without contrast</a:t>
            </a:r>
          </a:p>
          <a:p>
            <a:endParaRPr lang="en-US" sz="1600" dirty="0"/>
          </a:p>
          <a:p>
            <a:pPr marL="0" indent="0">
              <a:buNone/>
            </a:pPr>
            <a:r>
              <a:rPr lang="en-US" sz="1600" dirty="0"/>
              <a:t>B) Colonoscopy</a:t>
            </a:r>
          </a:p>
          <a:p>
            <a:endParaRPr lang="en-US" sz="1600" dirty="0"/>
          </a:p>
          <a:p>
            <a:pPr marL="0" indent="0">
              <a:buNone/>
            </a:pPr>
            <a:r>
              <a:rPr lang="en-US" sz="1600" dirty="0"/>
              <a:t>C) Pelvic ultrasound</a:t>
            </a:r>
          </a:p>
          <a:p>
            <a:endParaRPr lang="en-US" sz="1600" dirty="0"/>
          </a:p>
          <a:p>
            <a:pPr marL="0" indent="0">
              <a:buNone/>
            </a:pPr>
            <a:r>
              <a:rPr lang="en-US" sz="1600" dirty="0"/>
              <a:t>D) Plain film of the abdomen</a:t>
            </a:r>
          </a:p>
          <a:p>
            <a:endParaRPr lang="en-US" sz="1600" dirty="0"/>
          </a:p>
          <a:p>
            <a:pPr marL="0" indent="0">
              <a:buNone/>
            </a:pPr>
            <a:r>
              <a:rPr lang="en-US" sz="1600" dirty="0"/>
              <a:t>E) Ultrasound of the abdomen</a:t>
            </a:r>
          </a:p>
        </p:txBody>
      </p:sp>
    </p:spTree>
    <p:extLst>
      <p:ext uri="{BB962C8B-B14F-4D97-AF65-F5344CB8AC3E}">
        <p14:creationId xmlns:p14="http://schemas.microsoft.com/office/powerpoint/2010/main" val="2870460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C26DF-D4E0-72E8-4815-A9F63AC73E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798442-5455-D1CD-B242-B5A1FB445E37}"/>
              </a:ext>
            </a:extLst>
          </p:cNvPr>
          <p:cNvSpPr>
            <a:spLocks noGrp="1"/>
          </p:cNvSpPr>
          <p:nvPr>
            <p:ph idx="1"/>
          </p:nvPr>
        </p:nvSpPr>
        <p:spPr/>
        <p:txBody>
          <a:bodyPr>
            <a:normAutofit/>
          </a:bodyPr>
          <a:lstStyle/>
          <a:p>
            <a:r>
              <a:rPr lang="en-US" dirty="0"/>
              <a:t>The answer is A.(Chap. 324) The patient presents with typical findings for acute appendicitis with anorexia, progressing to vague periumbilical pain, followed by localization to the right lower quadrant. Low-grade fever and leukocytosis are frequently present. Although acute appendicitis is primarily a clinical diagnosis, imaging modalities are frequently employed because the symptoms are not always classic. </a:t>
            </a:r>
            <a:r>
              <a:rPr lang="en-US" dirty="0">
                <a:solidFill>
                  <a:srgbClr val="FF0000"/>
                </a:solidFill>
              </a:rPr>
              <a:t>Plain radiographs are rarely helpful except when an opaque fecalith is found in the right lower quadrant (&lt;5% of cases). Ultrasound may demonstrate an enlarged appendix with a thick wall but is most useful to rule out ovarian pathology, </a:t>
            </a:r>
            <a:r>
              <a:rPr lang="en-US" dirty="0" err="1">
                <a:solidFill>
                  <a:srgbClr val="FF0000"/>
                </a:solidFill>
              </a:rPr>
              <a:t>tubo</a:t>
            </a:r>
            <a:r>
              <a:rPr lang="en-US" dirty="0">
                <a:solidFill>
                  <a:srgbClr val="FF0000"/>
                </a:solidFill>
              </a:rPr>
              <a:t>-ovarian abscess, or ectopic pregnancy. </a:t>
            </a:r>
          </a:p>
        </p:txBody>
      </p:sp>
    </p:spTree>
    <p:extLst>
      <p:ext uri="{BB962C8B-B14F-4D97-AF65-F5344CB8AC3E}">
        <p14:creationId xmlns:p14="http://schemas.microsoft.com/office/powerpoint/2010/main" val="137264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A040-987F-AA60-5C13-E767E313C5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5AD96E-09E0-3F43-3647-40389B82848C}"/>
              </a:ext>
            </a:extLst>
          </p:cNvPr>
          <p:cNvSpPr>
            <a:spLocks noGrp="1"/>
          </p:cNvSpPr>
          <p:nvPr>
            <p:ph idx="1"/>
          </p:nvPr>
        </p:nvSpPr>
        <p:spPr/>
        <p:txBody>
          <a:bodyPr>
            <a:normAutofit lnSpcReduction="10000"/>
          </a:bodyPr>
          <a:lstStyle/>
          <a:p>
            <a:r>
              <a:rPr lang="en-US" dirty="0"/>
              <a:t>The answer is C.(Chap. 320) Irritable bowel syndrome (IBS) is characterized by recurrence of lower abdominal pain with altered bowel habits over a period of time </a:t>
            </a:r>
            <a:r>
              <a:rPr lang="en-US" dirty="0">
                <a:solidFill>
                  <a:srgbClr val="FF0000"/>
                </a:solidFill>
              </a:rPr>
              <a:t>without progressive deterioration, onset of symptoms during periods of stress or emotional upset, absence of other systemic symptoms such as fever and weight loss, and small-volume stool without evidence of blood.</a:t>
            </a:r>
            <a:r>
              <a:rPr lang="en-US" dirty="0"/>
              <a:t> </a:t>
            </a:r>
            <a:r>
              <a:rPr lang="en-US" dirty="0">
                <a:solidFill>
                  <a:schemeClr val="tx2">
                    <a:lumMod val="50000"/>
                    <a:lumOff val="50000"/>
                  </a:schemeClr>
                </a:solidFill>
              </a:rPr>
              <a:t>Warning signs that the symptoms may be due to something other than IBS include presentation for the first time in old age, progressive course from the time of onset, persistent diarrhea after a 48-hour fast, and the presence of nocturnal diarrhea or </a:t>
            </a:r>
            <a:r>
              <a:rPr lang="en-US" dirty="0" err="1">
                <a:solidFill>
                  <a:schemeClr val="tx2">
                    <a:lumMod val="50000"/>
                    <a:lumOff val="50000"/>
                  </a:schemeClr>
                </a:solidFill>
              </a:rPr>
              <a:t>steatorrheal</a:t>
            </a:r>
            <a:r>
              <a:rPr lang="en-US" dirty="0">
                <a:solidFill>
                  <a:schemeClr val="tx2">
                    <a:lumMod val="50000"/>
                    <a:lumOff val="50000"/>
                  </a:schemeClr>
                </a:solidFill>
              </a:rPr>
              <a:t> stools.</a:t>
            </a:r>
            <a:r>
              <a:rPr lang="en-US" dirty="0"/>
              <a:t> Each patient, except for patient C, has “warning” symptoms that should prompt further evaluation.</a:t>
            </a:r>
          </a:p>
        </p:txBody>
      </p:sp>
    </p:spTree>
    <p:extLst>
      <p:ext uri="{BB962C8B-B14F-4D97-AF65-F5344CB8AC3E}">
        <p14:creationId xmlns:p14="http://schemas.microsoft.com/office/powerpoint/2010/main" val="3914097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C43AF-EE2D-C71C-816D-AACA9BB95A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617ECC7-01B1-7C56-3DDD-B6230CF45DA1}"/>
              </a:ext>
            </a:extLst>
          </p:cNvPr>
          <p:cNvSpPr>
            <a:spLocks noGrp="1"/>
          </p:cNvSpPr>
          <p:nvPr>
            <p:ph idx="1"/>
          </p:nvPr>
        </p:nvSpPr>
        <p:spPr/>
        <p:txBody>
          <a:bodyPr>
            <a:normAutofit fontScale="92500"/>
          </a:bodyPr>
          <a:lstStyle/>
          <a:p>
            <a:r>
              <a:rPr lang="en-US" dirty="0">
                <a:solidFill>
                  <a:schemeClr val="tx2">
                    <a:lumMod val="75000"/>
                    <a:lumOff val="25000"/>
                  </a:schemeClr>
                </a:solidFill>
              </a:rPr>
              <a:t>The effectiveness of ultrasonography as a tool to diagnose appendicitis is highly operator dependent. Even in very skilled hands, the appendix may not be visualized. Its overall sensitivity is 0.86, with a specificity of 0.81. </a:t>
            </a:r>
            <a:r>
              <a:rPr lang="en-US" dirty="0">
                <a:solidFill>
                  <a:srgbClr val="FF0000"/>
                </a:solidFill>
              </a:rPr>
              <a:t>Nonenhanced and contrast-enhanced CT are superior to ultrasound or plain radiograph in the diagnosis of acute appendicitis with a sensitivity of 0.94 and specificity of 0.95. Findings often include a thickened appendix with </a:t>
            </a:r>
            <a:r>
              <a:rPr lang="en-US" dirty="0" err="1">
                <a:solidFill>
                  <a:srgbClr val="FF0000"/>
                </a:solidFill>
              </a:rPr>
              <a:t>periappendiceal</a:t>
            </a:r>
            <a:r>
              <a:rPr lang="en-US" dirty="0">
                <a:solidFill>
                  <a:srgbClr val="FF0000"/>
                </a:solidFill>
              </a:rPr>
              <a:t> stranding and often the presence of a fecalith (Figure VII-44). </a:t>
            </a:r>
            <a:r>
              <a:rPr lang="en-US" dirty="0"/>
              <a:t>Free air is uncommon, even in the case of a perforated appendix. </a:t>
            </a:r>
            <a:r>
              <a:rPr lang="en-US" dirty="0" err="1"/>
              <a:t>Nonvisualization</a:t>
            </a:r>
            <a:r>
              <a:rPr lang="en-US" dirty="0"/>
              <a:t> of the appendix on CT is associated with surgical findings of a normal appendix 98% of the time. </a:t>
            </a:r>
            <a:r>
              <a:rPr lang="en-US" dirty="0">
                <a:solidFill>
                  <a:srgbClr val="00B0F0"/>
                </a:solidFill>
              </a:rPr>
              <a:t>Colonoscopy has no role in the diagnosis of acute appendicitis.</a:t>
            </a:r>
          </a:p>
        </p:txBody>
      </p:sp>
    </p:spTree>
    <p:extLst>
      <p:ext uri="{BB962C8B-B14F-4D97-AF65-F5344CB8AC3E}">
        <p14:creationId xmlns:p14="http://schemas.microsoft.com/office/powerpoint/2010/main" val="238971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DDCEA-E22B-394A-C4C5-6ABB187E96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A3565A-BE68-C4E4-17E5-FE52A36BA750}"/>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5F92A60D-3206-88CD-58D8-75DEB634464F}"/>
              </a:ext>
            </a:extLst>
          </p:cNvPr>
          <p:cNvPicPr>
            <a:picLocks noChangeAspect="1"/>
          </p:cNvPicPr>
          <p:nvPr/>
        </p:nvPicPr>
        <p:blipFill>
          <a:blip r:embed="rId2"/>
          <a:stretch>
            <a:fillRect/>
          </a:stretch>
        </p:blipFill>
        <p:spPr>
          <a:xfrm>
            <a:off x="2514600" y="84289"/>
            <a:ext cx="7380513" cy="6497746"/>
          </a:xfrm>
          <a:prstGeom prst="rect">
            <a:avLst/>
          </a:prstGeom>
        </p:spPr>
      </p:pic>
    </p:spTree>
    <p:extLst>
      <p:ext uri="{BB962C8B-B14F-4D97-AF65-F5344CB8AC3E}">
        <p14:creationId xmlns:p14="http://schemas.microsoft.com/office/powerpoint/2010/main" val="2246028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74A8-C3C4-9AC4-623B-D8ADFE27A2B4}"/>
              </a:ext>
            </a:extLst>
          </p:cNvPr>
          <p:cNvSpPr>
            <a:spLocks noGrp="1"/>
          </p:cNvSpPr>
          <p:nvPr>
            <p:ph type="title"/>
          </p:nvPr>
        </p:nvSpPr>
        <p:spPr/>
        <p:txBody>
          <a:bodyPr/>
          <a:lstStyle/>
          <a:p>
            <a:r>
              <a:rPr lang="en-US" dirty="0"/>
              <a:t>Q12</a:t>
            </a:r>
          </a:p>
        </p:txBody>
      </p:sp>
      <p:sp>
        <p:nvSpPr>
          <p:cNvPr id="3" name="Content Placeholder 2">
            <a:extLst>
              <a:ext uri="{FF2B5EF4-FFF2-40B4-BE49-F238E27FC236}">
                <a16:creationId xmlns:a16="http://schemas.microsoft.com/office/drawing/2014/main" id="{58BAEEAF-11B9-9362-91F4-2871F8CA0BF9}"/>
              </a:ext>
            </a:extLst>
          </p:cNvPr>
          <p:cNvSpPr>
            <a:spLocks noGrp="1"/>
          </p:cNvSpPr>
          <p:nvPr>
            <p:ph idx="1"/>
          </p:nvPr>
        </p:nvSpPr>
        <p:spPr>
          <a:xfrm>
            <a:off x="838200" y="1458686"/>
            <a:ext cx="10515600" cy="5246914"/>
          </a:xfrm>
        </p:spPr>
        <p:txBody>
          <a:bodyPr>
            <a:normAutofit fontScale="62500" lnSpcReduction="20000"/>
          </a:bodyPr>
          <a:lstStyle/>
          <a:p>
            <a:pPr marL="0" indent="0">
              <a:buNone/>
            </a:pPr>
            <a:r>
              <a:rPr lang="en-US" dirty="0"/>
              <a:t>A 44-year-old man seeks evaluation for an abnormal finding on abdominal ultrasonography. He has a history of type 2 diabetes mellitus and is on insulin therapy. Last week, he was evaluated in the emergency department for mid-epigastric pain likely due to nonsteroidal anti-inflammatory drug therapy for muscle aches (he recently started exercising because his wife told him to lose weight). During the evaluation, an abdominal ultrasound showed marked fatty infiltration of the liver. Laboratory studies show his transaminases are 2× normal with normal alkaline phosphatase, bilirubin, and prothrombin time. Other than insulin, he takes no medications, does not consume alcohol or illicit drugs, and has no family history of liver disease. On physical examination, he is obese (body mass index 32 kg/m2) with normal vital signs and no other abnormalities. You think he likely has nonalcoholic fatty liver disease (NAFLD). All of the following statements regarding his potential therapy are true EXCEPT:</a:t>
            </a:r>
          </a:p>
          <a:p>
            <a:endParaRPr lang="en-US" dirty="0"/>
          </a:p>
          <a:p>
            <a:pPr marL="0" indent="0">
              <a:buNone/>
            </a:pPr>
            <a:r>
              <a:rPr lang="en-US" dirty="0"/>
              <a:t>A) Bariatric surgery is safe in patients with NAFLD.</a:t>
            </a:r>
          </a:p>
          <a:p>
            <a:endParaRPr lang="en-US" dirty="0"/>
          </a:p>
          <a:p>
            <a:pPr marL="0" indent="0">
              <a:buNone/>
            </a:pPr>
            <a:r>
              <a:rPr lang="en-US" dirty="0"/>
              <a:t>B) Exercise may reduce hepatic steatosis.</a:t>
            </a:r>
          </a:p>
          <a:p>
            <a:endParaRPr lang="en-US" dirty="0"/>
          </a:p>
          <a:p>
            <a:pPr marL="0" indent="0">
              <a:buNone/>
            </a:pPr>
            <a:r>
              <a:rPr lang="en-US" dirty="0"/>
              <a:t>C) Statins may worsen inflammation in NAFLD.</a:t>
            </a:r>
          </a:p>
          <a:p>
            <a:endParaRPr lang="en-US" dirty="0"/>
          </a:p>
          <a:p>
            <a:pPr marL="0" indent="0">
              <a:buNone/>
            </a:pPr>
            <a:r>
              <a:rPr lang="en-US" dirty="0"/>
              <a:t>D) There are no therapies approved by the Food and Drug Administration for NAFLD.</a:t>
            </a:r>
          </a:p>
          <a:p>
            <a:endParaRPr lang="en-US" dirty="0"/>
          </a:p>
          <a:p>
            <a:pPr marL="0" indent="0">
              <a:buNone/>
            </a:pPr>
            <a:r>
              <a:rPr lang="en-US" dirty="0"/>
              <a:t>E) Vitamin E may reduce aminotransferase levels and hepatic steatosis.</a:t>
            </a:r>
          </a:p>
        </p:txBody>
      </p:sp>
    </p:spTree>
    <p:extLst>
      <p:ext uri="{BB962C8B-B14F-4D97-AF65-F5344CB8AC3E}">
        <p14:creationId xmlns:p14="http://schemas.microsoft.com/office/powerpoint/2010/main" val="400441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DEF4C-E285-124F-7D7B-3675CD086B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CE639B-59E0-EC30-4298-ACD5EE508EF5}"/>
              </a:ext>
            </a:extLst>
          </p:cNvPr>
          <p:cNvSpPr>
            <a:spLocks noGrp="1"/>
          </p:cNvSpPr>
          <p:nvPr>
            <p:ph idx="1"/>
          </p:nvPr>
        </p:nvSpPr>
        <p:spPr/>
        <p:txBody>
          <a:bodyPr>
            <a:normAutofit fontScale="85000" lnSpcReduction="20000"/>
          </a:bodyPr>
          <a:lstStyle/>
          <a:p>
            <a:r>
              <a:rPr lang="en-US" dirty="0"/>
              <a:t>The answer is C.(Chap. 336) At present, there are no Food and Drug Administration-approved therapies for the treatment of nonalcoholic fatty liver disease (NAFLD). Thus, the current approach to NAFLD management focuses on treatment to improve the risk factors for nonalcoholic steatohepatitis (NASH; i.e., obesity, insulin resistance, metabolic syndrome, dyslipidemia). </a:t>
            </a:r>
            <a:r>
              <a:rPr lang="en-US" dirty="0">
                <a:solidFill>
                  <a:srgbClr val="FF0000"/>
                </a:solidFill>
              </a:rPr>
              <a:t>Based on our understanding of the natural history of NAFLD, only patients with NASH or those with features of hepatic fibrosis on liver biopsy are considered currently for targeted pharmacologic therapies. </a:t>
            </a:r>
            <a:r>
              <a:rPr lang="en-US" dirty="0"/>
              <a:t>Lifestyle changes and dietary modification are the foundation for NAFLD treatment. Many studies indicate that lifestyle modification can improve serum aminotransferases and hepatic steatosis, with loss of at least 3–5% of body weight improving steatosis, but greater weight loss (up to 10%) necessary to improve steatohepatitis. The benefits of different dietary macronutrient content (e.g., low-carbohydrate vs low-fat diets, saturated vs unsaturated fat diets) and different intensities of calorie restriction appear to be comparable. </a:t>
            </a:r>
          </a:p>
        </p:txBody>
      </p:sp>
    </p:spTree>
    <p:extLst>
      <p:ext uri="{BB962C8B-B14F-4D97-AF65-F5344CB8AC3E}">
        <p14:creationId xmlns:p14="http://schemas.microsoft.com/office/powerpoint/2010/main" val="1808831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1477-E957-AC6E-B145-834E1FFF92E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974088-413B-37A1-9C27-5EAB7C461BA5}"/>
              </a:ext>
            </a:extLst>
          </p:cNvPr>
          <p:cNvSpPr>
            <a:spLocks noGrp="1"/>
          </p:cNvSpPr>
          <p:nvPr>
            <p:ph idx="1"/>
          </p:nvPr>
        </p:nvSpPr>
        <p:spPr/>
        <p:txBody>
          <a:bodyPr>
            <a:normAutofit fontScale="85000" lnSpcReduction="10000"/>
          </a:bodyPr>
          <a:lstStyle/>
          <a:p>
            <a:r>
              <a:rPr lang="en-US" dirty="0"/>
              <a:t>In adults with NAFLD, exercise regimens that improve fitness may be sufficient to reduce hepatic steatosis, but their impact on other aspects of liver histology remains unknown. Antioxidants have also been evaluated for the treatment of NAFLD because oxidant stress is thought to contribute to the pathogenesis of NASH. Vitamin E, an inexpensive yet potent antioxidant, has been examined in several small pediatric and adult studies with varying results. </a:t>
            </a:r>
            <a:r>
              <a:rPr lang="en-US" dirty="0">
                <a:solidFill>
                  <a:srgbClr val="FF0000"/>
                </a:solidFill>
              </a:rPr>
              <a:t>In all of those studies, vitamin E was well tolerated, and most showed modest improvements in aminotransferase levels, radiographic features of hepatic steatosis, and/or histologic features of NASH.</a:t>
            </a:r>
            <a:r>
              <a:rPr lang="en-US" dirty="0">
                <a:solidFill>
                  <a:schemeClr val="tx2">
                    <a:lumMod val="50000"/>
                    <a:lumOff val="50000"/>
                  </a:schemeClr>
                </a:solidFill>
              </a:rPr>
              <a:t> Statins are an important class of agents to treat dyslipidemia and decrease cardiovascular risk. There is no evidence to suggest that statins cause liver failure in patients with any chronic liver disease, including NAFLD. </a:t>
            </a:r>
            <a:r>
              <a:rPr lang="en-US" dirty="0"/>
              <a:t>The incidence of liver enzyme elevations in NAFLD patients taking statins is also no different than that of healthy controls or patients with other chronic liver diseases. </a:t>
            </a:r>
          </a:p>
        </p:txBody>
      </p:sp>
    </p:spTree>
    <p:extLst>
      <p:ext uri="{BB962C8B-B14F-4D97-AF65-F5344CB8AC3E}">
        <p14:creationId xmlns:p14="http://schemas.microsoft.com/office/powerpoint/2010/main" val="26285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3B4F-1732-5DDA-3D3D-791B9F0AFAD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36E44F-2EFE-CB82-5C70-987D0F4B072D}"/>
              </a:ext>
            </a:extLst>
          </p:cNvPr>
          <p:cNvSpPr>
            <a:spLocks noGrp="1"/>
          </p:cNvSpPr>
          <p:nvPr>
            <p:ph idx="1"/>
          </p:nvPr>
        </p:nvSpPr>
        <p:spPr/>
        <p:txBody>
          <a:bodyPr>
            <a:normAutofit fontScale="92500" lnSpcReduction="20000"/>
          </a:bodyPr>
          <a:lstStyle/>
          <a:p>
            <a:r>
              <a:rPr lang="en-US" dirty="0"/>
              <a:t>Moreover, several studies have suggested that statins may improve aminotransferases and histology in patients with NASH. However, there is continued reluctance to use statins in patients with NAFLD. The lack of evidence that statins harm the liver in NAFLD patients, combined with the increased risk for cardiovascular morbidity and mortality in NAFLD patients, warrants the use of statins to treat dyslipidemia in patients with NAFLD/NASH. </a:t>
            </a:r>
            <a:r>
              <a:rPr lang="en-US" dirty="0">
                <a:solidFill>
                  <a:srgbClr val="FF0000"/>
                </a:solidFill>
              </a:rPr>
              <a:t>Although interest in bariatric surgery as a treatment for NAFLD exists, a recently published Cochrane Review concluded that lack of randomized clinical trials or adequate clinical studies prevents definitive assessment of benefits and harms of bariatric surgery as a treatment for NASH. Most studies of bariatric surgery have shown that it is generally safe in individuals with well-compensated chronic liver disease and improves hepatic steatosis and necroinflammation (i.e., features of NAFLD/NASH); however, effects on hepatic fibrosis have been variable.</a:t>
            </a:r>
          </a:p>
        </p:txBody>
      </p:sp>
    </p:spTree>
    <p:extLst>
      <p:ext uri="{BB962C8B-B14F-4D97-AF65-F5344CB8AC3E}">
        <p14:creationId xmlns:p14="http://schemas.microsoft.com/office/powerpoint/2010/main" val="2967510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5C30-81F5-6A6C-D7C6-98A1B13CBBEC}"/>
              </a:ext>
            </a:extLst>
          </p:cNvPr>
          <p:cNvSpPr>
            <a:spLocks noGrp="1"/>
          </p:cNvSpPr>
          <p:nvPr>
            <p:ph type="title"/>
          </p:nvPr>
        </p:nvSpPr>
        <p:spPr/>
        <p:txBody>
          <a:bodyPr/>
          <a:lstStyle/>
          <a:p>
            <a:r>
              <a:rPr lang="en-US" dirty="0"/>
              <a:t>Q13</a:t>
            </a:r>
          </a:p>
        </p:txBody>
      </p:sp>
      <p:sp>
        <p:nvSpPr>
          <p:cNvPr id="3" name="Content Placeholder 2">
            <a:extLst>
              <a:ext uri="{FF2B5EF4-FFF2-40B4-BE49-F238E27FC236}">
                <a16:creationId xmlns:a16="http://schemas.microsoft.com/office/drawing/2014/main" id="{26D2996C-1EA1-0F21-DBAA-1D5415E67A47}"/>
              </a:ext>
            </a:extLst>
          </p:cNvPr>
          <p:cNvSpPr>
            <a:spLocks noGrp="1"/>
          </p:cNvSpPr>
          <p:nvPr>
            <p:ph idx="1"/>
          </p:nvPr>
        </p:nvSpPr>
        <p:spPr>
          <a:xfrm>
            <a:off x="838200" y="1513114"/>
            <a:ext cx="10515600" cy="4979761"/>
          </a:xfrm>
        </p:spPr>
        <p:txBody>
          <a:bodyPr>
            <a:normAutofit lnSpcReduction="10000"/>
          </a:bodyPr>
          <a:lstStyle/>
          <a:p>
            <a:pPr marL="0" indent="0">
              <a:buNone/>
            </a:pPr>
            <a:r>
              <a:rPr lang="en-US" sz="1600" dirty="0"/>
              <a:t>A 36-year-old woman with AIDS and a CD4 count of 35/</a:t>
            </a:r>
            <a:r>
              <a:rPr lang="en-US" sz="1600" dirty="0" err="1"/>
              <a:t>μL</a:t>
            </a:r>
            <a:r>
              <a:rPr lang="en-US" sz="1600" dirty="0"/>
              <a:t> presents with odynophagia and progressive dysphagia. The patient reports daily fevers and a 20-lb weight loss. The patient has been treated with clotrimazole troches without relief. On physical examination, she is cachectic with a body mass index of 16 and a weight of 86 lb. Her temperature is 38.2°C (100.8°F). She is noted to be orthostatic by blood pressure and pulse. Examination of the oropharynx reveals no evidence of thrush. The patient undergoes esophagogastroduodenoscopy, which reveals serpiginous ulcers in the distal esophagus without vesicles. No yellow plaques are noted. Multiple biopsies are taken that show intranuclear and intracytoplasmic inclusions in large endothelial cells and fibroblasts. What is the best treatment for this patient’s esophagitis?</a:t>
            </a:r>
          </a:p>
          <a:p>
            <a:endParaRPr lang="en-US" sz="1600" dirty="0"/>
          </a:p>
          <a:p>
            <a:pPr marL="0" indent="0">
              <a:buNone/>
            </a:pPr>
            <a:r>
              <a:rPr lang="en-US" sz="1600" dirty="0"/>
              <a:t>A) Ganciclovir</a:t>
            </a:r>
          </a:p>
          <a:p>
            <a:endParaRPr lang="en-US" sz="1600" dirty="0"/>
          </a:p>
          <a:p>
            <a:pPr marL="0" indent="0">
              <a:buNone/>
            </a:pPr>
            <a:r>
              <a:rPr lang="en-US" sz="1600" dirty="0"/>
              <a:t>B) Glucocorticoids</a:t>
            </a:r>
          </a:p>
          <a:p>
            <a:endParaRPr lang="en-US" sz="1600" dirty="0"/>
          </a:p>
          <a:p>
            <a:pPr marL="0" indent="0">
              <a:buNone/>
            </a:pPr>
            <a:r>
              <a:rPr lang="en-US" sz="1600" dirty="0"/>
              <a:t>C) Fluconazole</a:t>
            </a:r>
          </a:p>
          <a:p>
            <a:endParaRPr lang="en-US" sz="1600" dirty="0"/>
          </a:p>
          <a:p>
            <a:pPr marL="0" indent="0">
              <a:buNone/>
            </a:pPr>
            <a:r>
              <a:rPr lang="en-US" sz="1600" dirty="0"/>
              <a:t>D) Foscarnet</a:t>
            </a:r>
          </a:p>
          <a:p>
            <a:endParaRPr lang="en-US" sz="1600" dirty="0"/>
          </a:p>
          <a:p>
            <a:pPr marL="0" indent="0">
              <a:buNone/>
            </a:pPr>
            <a:r>
              <a:rPr lang="en-US" sz="1600" dirty="0"/>
              <a:t>E) Thalidomide</a:t>
            </a:r>
          </a:p>
        </p:txBody>
      </p:sp>
    </p:spTree>
    <p:extLst>
      <p:ext uri="{BB962C8B-B14F-4D97-AF65-F5344CB8AC3E}">
        <p14:creationId xmlns:p14="http://schemas.microsoft.com/office/powerpoint/2010/main" val="139298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0DB30-B182-F760-DBCB-CC32832B9C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1FFC1B-569A-5E40-BC83-B50878303E36}"/>
              </a:ext>
            </a:extLst>
          </p:cNvPr>
          <p:cNvSpPr>
            <a:spLocks noGrp="1"/>
          </p:cNvSpPr>
          <p:nvPr>
            <p:ph idx="1"/>
          </p:nvPr>
        </p:nvSpPr>
        <p:spPr/>
        <p:txBody>
          <a:bodyPr>
            <a:normAutofit fontScale="92500" lnSpcReduction="10000"/>
          </a:bodyPr>
          <a:lstStyle/>
          <a:p>
            <a:r>
              <a:rPr lang="en-US" dirty="0"/>
              <a:t>The answer is A.(Chap. 316) This patient has symptoms of esophagitis. In patients with HIV, various infections can cause esophagitis, including herpes simplex virus (HSV), cytomegalovirus (CMV), varicella-zoster virus, Candida, and HIV itself. </a:t>
            </a:r>
            <a:r>
              <a:rPr lang="en-US" dirty="0">
                <a:solidFill>
                  <a:srgbClr val="FF0000"/>
                </a:solidFill>
              </a:rPr>
              <a:t>The lack of thrush does not rule out Candida as a cause of esophagitis, and esophagogastroduodenoscopy (EGD) is necessary for diagnosis. </a:t>
            </a:r>
            <a:r>
              <a:rPr lang="en-US" dirty="0">
                <a:solidFill>
                  <a:schemeClr val="tx2">
                    <a:lumMod val="50000"/>
                    <a:lumOff val="50000"/>
                  </a:schemeClr>
                </a:solidFill>
              </a:rPr>
              <a:t>CMV classically causes serpiginous ulcers in the distal esophagus that may coalesce to form large ulcers. </a:t>
            </a:r>
            <a:r>
              <a:rPr lang="en-US" dirty="0">
                <a:solidFill>
                  <a:srgbClr val="FF0000"/>
                </a:solidFill>
              </a:rPr>
              <a:t>Brushings alone are insufficient for diagnosis, and biopsies must be performed. Biopsies reveal intranuclear and intracytoplasmic inclusions with enlarged nuclei in large fibroblasts and endothelial cells. Given this patient’s notable swallowing symptoms, IV ganciclovir is the treatment of choice. Valganciclovir is an effective oral preparation. </a:t>
            </a:r>
          </a:p>
        </p:txBody>
      </p:sp>
    </p:spTree>
    <p:extLst>
      <p:ext uri="{BB962C8B-B14F-4D97-AF65-F5344CB8AC3E}">
        <p14:creationId xmlns:p14="http://schemas.microsoft.com/office/powerpoint/2010/main" val="897622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333</TotalTime>
  <Words>3941</Words>
  <Application>Microsoft Office PowerPoint</Application>
  <PresentationFormat>Widescreen</PresentationFormat>
  <Paragraphs>140</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Aptos</vt:lpstr>
      <vt:lpstr>Aptos Display</vt:lpstr>
      <vt:lpstr>Arial</vt:lpstr>
      <vt:lpstr>Office Theme</vt:lpstr>
      <vt:lpstr>Harrison Gastroenterology MCQ review</vt:lpstr>
      <vt:lpstr>Q11</vt:lpstr>
      <vt:lpstr>PowerPoint Presentation</vt:lpstr>
      <vt:lpstr>Q12</vt:lpstr>
      <vt:lpstr>PowerPoint Presentation</vt:lpstr>
      <vt:lpstr>PowerPoint Presentation</vt:lpstr>
      <vt:lpstr>PowerPoint Presentation</vt:lpstr>
      <vt:lpstr>Q13</vt:lpstr>
      <vt:lpstr>PowerPoint Presentation</vt:lpstr>
      <vt:lpstr>PowerPoint Presentation</vt:lpstr>
      <vt:lpstr>Q14</vt:lpstr>
      <vt:lpstr>PowerPoint Presentation</vt:lpstr>
      <vt:lpstr>PowerPoint Presentation</vt:lpstr>
      <vt:lpstr>Q15</vt:lpstr>
      <vt:lpstr>PowerPoint Presentation</vt:lpstr>
      <vt:lpstr>PowerPoint Presentation</vt:lpstr>
      <vt:lpstr>Q16</vt:lpstr>
      <vt:lpstr>PowerPoint Presentation</vt:lpstr>
      <vt:lpstr>PowerPoint Presentation</vt:lpstr>
      <vt:lpstr>PowerPoint Presentation</vt:lpstr>
      <vt:lpstr>PowerPoint Presentation</vt:lpstr>
      <vt:lpstr>Q17</vt:lpstr>
      <vt:lpstr>PowerPoint Presentation</vt:lpstr>
      <vt:lpstr>Q18</vt:lpstr>
      <vt:lpstr>PowerPoint Presentation</vt:lpstr>
      <vt:lpstr>Q19</vt:lpstr>
      <vt:lpstr>PowerPoint Presentation</vt:lpstr>
      <vt:lpstr>Q20</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Harrison Gastroenterology MCQ review</dc:title>
  <dc:creator>Hamidreza Mahboobi</dc:creator>
  <cp:lastModifiedBy>Hamidreza Mahboobi</cp:lastModifiedBy>
  <cp:revision>5</cp:revision>
  <dcterms:created xsi:type="dcterms:W3CDTF">2024-04-04T18:02:09Z</dcterms:created>
  <dcterms:modified xsi:type="dcterms:W3CDTF">2024-04-07T06:35:12Z</dcterms:modified>
</cp:coreProperties>
</file>